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73" r:id="rId6"/>
    <p:sldId id="433" r:id="rId7"/>
    <p:sldId id="404" r:id="rId8"/>
    <p:sldId id="436" r:id="rId9"/>
    <p:sldId id="437" r:id="rId10"/>
    <p:sldId id="441" r:id="rId11"/>
    <p:sldId id="435" r:id="rId12"/>
    <p:sldId id="442" r:id="rId13"/>
    <p:sldId id="456" r:id="rId14"/>
    <p:sldId id="457" r:id="rId15"/>
    <p:sldId id="458" r:id="rId16"/>
    <p:sldId id="467" r:id="rId17"/>
    <p:sldId id="459" r:id="rId18"/>
    <p:sldId id="465" r:id="rId19"/>
    <p:sldId id="464" r:id="rId20"/>
    <p:sldId id="462" r:id="rId21"/>
    <p:sldId id="463" r:id="rId22"/>
    <p:sldId id="466" r:id="rId23"/>
    <p:sldId id="460" r:id="rId24"/>
    <p:sldId id="461" r:id="rId25"/>
    <p:sldId id="468" r:id="rId26"/>
    <p:sldId id="469" r:id="rId27"/>
    <p:sldId id="422" r:id="rId28"/>
    <p:sldId id="432" r:id="rId29"/>
    <p:sldId id="417"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89C603-9B80-4E47-850B-F662D262D82C}">
          <p14:sldIdLst>
            <p14:sldId id="273"/>
            <p14:sldId id="433"/>
            <p14:sldId id="404"/>
            <p14:sldId id="436"/>
            <p14:sldId id="437"/>
            <p14:sldId id="441"/>
            <p14:sldId id="435"/>
            <p14:sldId id="442"/>
            <p14:sldId id="456"/>
            <p14:sldId id="457"/>
            <p14:sldId id="458"/>
            <p14:sldId id="467"/>
            <p14:sldId id="459"/>
            <p14:sldId id="465"/>
            <p14:sldId id="464"/>
            <p14:sldId id="462"/>
            <p14:sldId id="463"/>
            <p14:sldId id="466"/>
            <p14:sldId id="460"/>
            <p14:sldId id="461"/>
            <p14:sldId id="468"/>
            <p14:sldId id="469"/>
            <p14:sldId id="422"/>
            <p14:sldId id="432"/>
            <p14:sldId id="417"/>
          </p14:sldIdLst>
        </p14:section>
        <p14:section name="Closing Slide" id="{8E0A16A9-81F4-4EFA-B3C4-8E54316C98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ch, Molly L" initials="KML" lastIdx="1" clrIdx="0">
    <p:extLst>
      <p:ext uri="{19B8F6BF-5375-455C-9EA6-DF929625EA0E}">
        <p15:presenceInfo xmlns:p15="http://schemas.microsoft.com/office/powerpoint/2012/main" userId="S-1-5-21-518801419-837558100-3897137742-8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F3300"/>
    <a:srgbClr val="C05131"/>
    <a:srgbClr val="007681"/>
    <a:srgbClr val="509E2F"/>
    <a:srgbClr val="0076A5"/>
    <a:srgbClr val="E1E1E1"/>
    <a:srgbClr val="939393"/>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78F52-4588-4770-AD68-3BD925FB35BC}" v="8" dt="2020-01-14T15:53:01.310"/>
    <p1510:client id="{6453C1EB-A325-4DE5-A358-ECE4F127F038}" v="1" dt="2020-01-14T15:56:0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111" autoAdjust="0"/>
  </p:normalViewPr>
  <p:slideViewPr>
    <p:cSldViewPr snapToGrid="0" snapToObjects="1">
      <p:cViewPr varScale="1">
        <p:scale>
          <a:sx n="78" d="100"/>
          <a:sy n="78" d="100"/>
        </p:scale>
        <p:origin x="163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ch, Molly L" userId="32355e2d-ce3e-43b2-b180-c82c5a9b1326" providerId="ADAL" clId="{6453C1EB-A325-4DE5-A358-ECE4F127F038}"/>
    <pc:docChg chg="modSld">
      <pc:chgData name="Krich, Molly L" userId="32355e2d-ce3e-43b2-b180-c82c5a9b1326" providerId="ADAL" clId="{6453C1EB-A325-4DE5-A358-ECE4F127F038}" dt="2020-01-14T15:56:05.506" v="6" actId="20577"/>
      <pc:docMkLst>
        <pc:docMk/>
      </pc:docMkLst>
      <pc:sldChg chg="modSp">
        <pc:chgData name="Krich, Molly L" userId="32355e2d-ce3e-43b2-b180-c82c5a9b1326" providerId="ADAL" clId="{6453C1EB-A325-4DE5-A358-ECE4F127F038}" dt="2020-01-14T15:56:05.506" v="6" actId="20577"/>
        <pc:sldMkLst>
          <pc:docMk/>
          <pc:sldMk cId="3750530400" sldId="432"/>
        </pc:sldMkLst>
        <pc:spChg chg="mod">
          <ac:chgData name="Krich, Molly L" userId="32355e2d-ce3e-43b2-b180-c82c5a9b1326" providerId="ADAL" clId="{6453C1EB-A325-4DE5-A358-ECE4F127F038}" dt="2020-01-14T15:56:05.506" v="6" actId="20577"/>
          <ac:spMkLst>
            <pc:docMk/>
            <pc:sldMk cId="3750530400" sldId="432"/>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103" tIns="48052" rIns="96103" bIns="48052" rtlCol="0"/>
          <a:lstStyle>
            <a:lvl1pPr algn="r">
              <a:defRPr sz="1300"/>
            </a:lvl1pPr>
          </a:lstStyle>
          <a:p>
            <a:fld id="{B9C12EE5-8B6E-45F9-9579-BE7EF53F7C9F}" type="datetimeFigureOut">
              <a:rPr lang="en-US" smtClean="0"/>
              <a:t>6/12/2020</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103" tIns="48052" rIns="96103" bIns="48052" rtlCol="0" anchor="b"/>
          <a:lstStyle>
            <a:lvl1pPr algn="r">
              <a:defRPr sz="1300"/>
            </a:lvl1pPr>
          </a:lstStyle>
          <a:p>
            <a:fld id="{832807FC-3362-40BA-A5C9-723C0A07AB76}" type="slidenum">
              <a:rPr lang="en-US" smtClean="0"/>
              <a:t>‹Nº›</a:t>
            </a:fld>
            <a:endParaRPr lang="en-US" dirty="0"/>
          </a:p>
        </p:txBody>
      </p:sp>
    </p:spTree>
    <p:extLst>
      <p:ext uri="{BB962C8B-B14F-4D97-AF65-F5344CB8AC3E}">
        <p14:creationId xmlns:p14="http://schemas.microsoft.com/office/powerpoint/2010/main" val="254760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103" tIns="48052" rIns="96103" bIns="48052" rtlCol="0"/>
          <a:lstStyle>
            <a:lvl1pPr algn="r">
              <a:defRPr sz="1300"/>
            </a:lvl1pPr>
          </a:lstStyle>
          <a:p>
            <a:fld id="{813A17A4-BA09-45F4-B2D4-7487CB1126C4}" type="datetimeFigureOut">
              <a:rPr lang="en-US" smtClean="0"/>
              <a:t>6/12/2020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03" tIns="48052" rIns="96103" bIns="48052"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03" tIns="48052" rIns="96103" bIns="48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103" tIns="48052" rIns="96103" bIns="48052" rtlCol="0" anchor="b"/>
          <a:lstStyle>
            <a:lvl1pPr algn="r">
              <a:defRPr sz="1300"/>
            </a:lvl1pPr>
          </a:lstStyle>
          <a:p>
            <a:fld id="{D3A75928-3C3E-4838-8C20-94922049B58A}" type="slidenum">
              <a:rPr lang="en-US" smtClean="0"/>
              <a:t>‹Nº›</a:t>
            </a:fld>
            <a:endParaRPr lang="en-US" dirty="0"/>
          </a:p>
        </p:txBody>
      </p:sp>
    </p:spTree>
    <p:extLst>
      <p:ext uri="{BB962C8B-B14F-4D97-AF65-F5344CB8AC3E}">
        <p14:creationId xmlns:p14="http://schemas.microsoft.com/office/powerpoint/2010/main" val="223801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3</a:t>
            </a:fld>
            <a:endParaRPr lang="en-US" dirty="0"/>
          </a:p>
        </p:txBody>
      </p:sp>
    </p:spTree>
    <p:extLst>
      <p:ext uri="{BB962C8B-B14F-4D97-AF65-F5344CB8AC3E}">
        <p14:creationId xmlns:p14="http://schemas.microsoft.com/office/powerpoint/2010/main" val="75382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93" eaLnBrk="0" hangingPunct="0">
              <a:defRPr sz="2500" b="1">
                <a:solidFill>
                  <a:schemeClr val="tx1"/>
                </a:solidFill>
                <a:latin typeface="Arial" pitchFamily="34" charset="0"/>
                <a:ea typeface="宋体" pitchFamily="2" charset="-122"/>
              </a:defRPr>
            </a:lvl1pPr>
            <a:lvl2pPr marL="772646" indent="-297170" defTabSz="942693" eaLnBrk="0" hangingPunct="0">
              <a:defRPr sz="2500" b="1">
                <a:solidFill>
                  <a:schemeClr val="tx1"/>
                </a:solidFill>
                <a:latin typeface="Arial" pitchFamily="34" charset="0"/>
                <a:ea typeface="宋体" pitchFamily="2" charset="-122"/>
              </a:defRPr>
            </a:lvl2pPr>
            <a:lvl3pPr marL="1188685" indent="-237738" defTabSz="942693" eaLnBrk="0" hangingPunct="0">
              <a:defRPr sz="2500" b="1">
                <a:solidFill>
                  <a:schemeClr val="tx1"/>
                </a:solidFill>
                <a:latin typeface="Arial" pitchFamily="34" charset="0"/>
                <a:ea typeface="宋体" pitchFamily="2" charset="-122"/>
              </a:defRPr>
            </a:lvl3pPr>
            <a:lvl4pPr marL="1664158" indent="-237738" defTabSz="942693" eaLnBrk="0" hangingPunct="0">
              <a:defRPr sz="2500" b="1">
                <a:solidFill>
                  <a:schemeClr val="tx1"/>
                </a:solidFill>
                <a:latin typeface="Arial" pitchFamily="34" charset="0"/>
                <a:ea typeface="宋体" pitchFamily="2" charset="-122"/>
              </a:defRPr>
            </a:lvl4pPr>
            <a:lvl5pPr marL="2139631" indent="-237738" defTabSz="942693" eaLnBrk="0" hangingPunct="0">
              <a:defRPr sz="2500" b="1">
                <a:solidFill>
                  <a:schemeClr val="tx1"/>
                </a:solidFill>
                <a:latin typeface="Arial" pitchFamily="34" charset="0"/>
                <a:ea typeface="宋体" pitchFamily="2" charset="-122"/>
              </a:defRPr>
            </a:lvl5pPr>
            <a:lvl6pPr marL="2615106"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6pPr>
            <a:lvl7pPr marL="3090578"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7pPr>
            <a:lvl8pPr marL="3566052"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8pPr>
            <a:lvl9pPr marL="4041525"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9pPr>
          </a:lstStyle>
          <a:p>
            <a:fld id="{83AA0BAA-BA11-4115-9F20-7661AADC8A5B}" type="slidenum">
              <a:rPr lang="en-US" sz="1300" b="0">
                <a:solidFill>
                  <a:srgbClr val="000000"/>
                </a:solidFill>
                <a:latin typeface="Times New Roman" pitchFamily="18" charset="0"/>
              </a:rPr>
              <a:pPr/>
              <a:t>25</a:t>
            </a:fld>
            <a:endParaRPr lang="en-US" sz="1300" b="0" dirty="0">
              <a:solidFill>
                <a:srgbClr val="000000"/>
              </a:solidFill>
              <a:latin typeface="Times New Roman" pitchFamily="18" charset="0"/>
            </a:endParaRPr>
          </a:p>
        </p:txBody>
      </p:sp>
    </p:spTree>
    <p:extLst>
      <p:ext uri="{BB962C8B-B14F-4D97-AF65-F5344CB8AC3E}">
        <p14:creationId xmlns:p14="http://schemas.microsoft.com/office/powerpoint/2010/main" val="31963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4</a:t>
            </a:fld>
            <a:endParaRPr lang="en-US" dirty="0"/>
          </a:p>
        </p:txBody>
      </p:sp>
    </p:spTree>
    <p:extLst>
      <p:ext uri="{BB962C8B-B14F-4D97-AF65-F5344CB8AC3E}">
        <p14:creationId xmlns:p14="http://schemas.microsoft.com/office/powerpoint/2010/main" val="423784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5</a:t>
            </a:fld>
            <a:endParaRPr lang="en-US" dirty="0"/>
          </a:p>
        </p:txBody>
      </p:sp>
    </p:spTree>
    <p:extLst>
      <p:ext uri="{BB962C8B-B14F-4D97-AF65-F5344CB8AC3E}">
        <p14:creationId xmlns:p14="http://schemas.microsoft.com/office/powerpoint/2010/main" val="300382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6</a:t>
            </a:fld>
            <a:endParaRPr lang="en-US" dirty="0"/>
          </a:p>
        </p:txBody>
      </p:sp>
    </p:spTree>
    <p:extLst>
      <p:ext uri="{BB962C8B-B14F-4D97-AF65-F5344CB8AC3E}">
        <p14:creationId xmlns:p14="http://schemas.microsoft.com/office/powerpoint/2010/main" val="14864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7</a:t>
            </a:fld>
            <a:endParaRPr lang="en-US" dirty="0"/>
          </a:p>
        </p:txBody>
      </p:sp>
    </p:spTree>
    <p:extLst>
      <p:ext uri="{BB962C8B-B14F-4D97-AF65-F5344CB8AC3E}">
        <p14:creationId xmlns:p14="http://schemas.microsoft.com/office/powerpoint/2010/main" val="97433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10</a:t>
            </a:fld>
            <a:endParaRPr lang="en-US" dirty="0"/>
          </a:p>
        </p:txBody>
      </p:sp>
    </p:spTree>
    <p:extLst>
      <p:ext uri="{BB962C8B-B14F-4D97-AF65-F5344CB8AC3E}">
        <p14:creationId xmlns:p14="http://schemas.microsoft.com/office/powerpoint/2010/main" val="394087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21</a:t>
            </a:fld>
            <a:endParaRPr lang="en-US" dirty="0"/>
          </a:p>
        </p:txBody>
      </p:sp>
    </p:spTree>
    <p:extLst>
      <p:ext uri="{BB962C8B-B14F-4D97-AF65-F5344CB8AC3E}">
        <p14:creationId xmlns:p14="http://schemas.microsoft.com/office/powerpoint/2010/main" val="376971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 el portal web de proveedores, en inglés, chino, alemán, francés, hindú, italiano, español y turco</a:t>
            </a:r>
          </a:p>
          <a:p>
            <a:r>
              <a:rPr lang="en-US"/>
              <a:t>Las guías muestran capturas de pantalla con explicaciones en los idiomas nativos</a:t>
            </a:r>
          </a:p>
          <a:p>
            <a:endParaRPr lang="en-US"/>
          </a:p>
        </p:txBody>
      </p:sp>
      <p:sp>
        <p:nvSpPr>
          <p:cNvPr id="4" name="Slide Number Placeholder 3"/>
          <p:cNvSpPr>
            <a:spLocks noGrp="1"/>
          </p:cNvSpPr>
          <p:nvPr>
            <p:ph type="sldNum" sz="quarter" idx="10"/>
          </p:nvPr>
        </p:nvSpPr>
        <p:spPr/>
        <p:txBody>
          <a:bodyPr/>
          <a:lstStyle/>
          <a:p>
            <a:fld id="{D3A75928-3C3E-4838-8C20-94922049B58A}" type="slidenum">
              <a:rPr lang="en-US" smtClean="0"/>
              <a:t>23</a:t>
            </a:fld>
            <a:endParaRPr lang="en-US"/>
          </a:p>
        </p:txBody>
      </p:sp>
    </p:spTree>
    <p:extLst>
      <p:ext uri="{BB962C8B-B14F-4D97-AF65-F5344CB8AC3E}">
        <p14:creationId xmlns:p14="http://schemas.microsoft.com/office/powerpoint/2010/main" val="137668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93" eaLnBrk="0" hangingPunct="0">
              <a:defRPr sz="2500" b="1">
                <a:solidFill>
                  <a:schemeClr val="tx1"/>
                </a:solidFill>
                <a:latin typeface="Arial" pitchFamily="34" charset="0"/>
                <a:ea typeface="宋体" pitchFamily="2" charset="-122"/>
              </a:defRPr>
            </a:lvl1pPr>
            <a:lvl2pPr marL="772646" indent="-297170" defTabSz="942693" eaLnBrk="0" hangingPunct="0">
              <a:defRPr sz="2500" b="1">
                <a:solidFill>
                  <a:schemeClr val="tx1"/>
                </a:solidFill>
                <a:latin typeface="Arial" pitchFamily="34" charset="0"/>
                <a:ea typeface="宋体" pitchFamily="2" charset="-122"/>
              </a:defRPr>
            </a:lvl2pPr>
            <a:lvl3pPr marL="1188685" indent="-237738" defTabSz="942693" eaLnBrk="0" hangingPunct="0">
              <a:defRPr sz="2500" b="1">
                <a:solidFill>
                  <a:schemeClr val="tx1"/>
                </a:solidFill>
                <a:latin typeface="Arial" pitchFamily="34" charset="0"/>
                <a:ea typeface="宋体" pitchFamily="2" charset="-122"/>
              </a:defRPr>
            </a:lvl3pPr>
            <a:lvl4pPr marL="1664158" indent="-237738" defTabSz="942693" eaLnBrk="0" hangingPunct="0">
              <a:defRPr sz="2500" b="1">
                <a:solidFill>
                  <a:schemeClr val="tx1"/>
                </a:solidFill>
                <a:latin typeface="Arial" pitchFamily="34" charset="0"/>
                <a:ea typeface="宋体" pitchFamily="2" charset="-122"/>
              </a:defRPr>
            </a:lvl4pPr>
            <a:lvl5pPr marL="2139631" indent="-237738" defTabSz="942693" eaLnBrk="0" hangingPunct="0">
              <a:defRPr sz="2500" b="1">
                <a:solidFill>
                  <a:schemeClr val="tx1"/>
                </a:solidFill>
                <a:latin typeface="Arial" pitchFamily="34" charset="0"/>
                <a:ea typeface="宋体" pitchFamily="2" charset="-122"/>
              </a:defRPr>
            </a:lvl5pPr>
            <a:lvl6pPr marL="2615106"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6pPr>
            <a:lvl7pPr marL="3090578"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7pPr>
            <a:lvl8pPr marL="3566052"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8pPr>
            <a:lvl9pPr marL="4041525"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9pPr>
          </a:lstStyle>
          <a:p>
            <a:fld id="{83AA0BAA-BA11-4115-9F20-7661AADC8A5B}" type="slidenum">
              <a:rPr lang="en-US" sz="1300" b="0">
                <a:solidFill>
                  <a:srgbClr val="000000"/>
                </a:solidFill>
                <a:latin typeface="Times New Roman" pitchFamily="18" charset="0"/>
              </a:rPr>
              <a:pPr/>
              <a:t>24</a:t>
            </a:fld>
            <a:endParaRPr lang="en-US" sz="1300" b="0" dirty="0">
              <a:solidFill>
                <a:srgbClr val="000000"/>
              </a:solidFill>
              <a:latin typeface="Times New Roman" pitchFamily="18" charset="0"/>
            </a:endParaRPr>
          </a:p>
        </p:txBody>
      </p:sp>
    </p:spTree>
    <p:extLst>
      <p:ext uri="{BB962C8B-B14F-4D97-AF65-F5344CB8AC3E}">
        <p14:creationId xmlns:p14="http://schemas.microsoft.com/office/powerpoint/2010/main" val="70981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bwMode="gray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a:t>Click to edit Master text styles</a:t>
            </a:r>
          </a:p>
        </p:txBody>
      </p:sp>
      <p:pic>
        <p:nvPicPr>
          <p:cNvPr id="7" name="Picture 6"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64741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1768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8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5" name="Picture 4" descr="background copy.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white">
          <a:xfrm>
            <a:off x="0" y="0"/>
            <a:ext cx="9144000" cy="6858000"/>
          </a:xfrm>
          <a:prstGeom prst="rect">
            <a:avLst/>
          </a:prstGeom>
        </p:spPr>
      </p:pic>
      <p:sp>
        <p:nvSpPr>
          <p:cNvPr id="8" name="Rectangle 7"/>
          <p:cNvSpPr/>
          <p:nvPr userDrawn="1"/>
        </p:nvSpPr>
        <p:spPr bwMode="blackWhite">
          <a:xfrm>
            <a:off x="226066" y="228600"/>
            <a:ext cx="6400800" cy="6400800"/>
          </a:xfrm>
          <a:prstGeom prst="rect">
            <a:avLst/>
          </a:prstGeom>
          <a:solidFill>
            <a:schemeClr val="bg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a:t>Click to edit Master text styles</a:t>
            </a:r>
          </a:p>
        </p:txBody>
      </p:sp>
      <p:sp>
        <p:nvSpPr>
          <p:cNvPr id="9" name="Text Box 6"/>
          <p:cNvSpPr txBox="1">
            <a:spLocks noChangeArrowheads="1"/>
          </p:cNvSpPr>
          <p:nvPr userDrawn="1"/>
        </p:nvSpPr>
        <p:spPr bwMode="auto">
          <a:xfrm>
            <a:off x="7213600" y="3748314"/>
            <a:ext cx="1930400" cy="2881086"/>
          </a:xfrm>
          <a:prstGeom prst="rect">
            <a:avLst/>
          </a:prstGeom>
          <a:solidFill>
            <a:schemeClr val="accent6">
              <a:alpha val="71000"/>
            </a:schemeClr>
          </a:solidFill>
          <a:ln w="9525">
            <a:noFill/>
            <a:miter lim="800000"/>
            <a:headEnd/>
            <a:tailEnd/>
          </a:ln>
        </p:spPr>
        <p:txBody>
          <a:bodyPr wrap="square" lIns="91440">
            <a:noAutofit/>
          </a:bodyPr>
          <a:lstStyle/>
          <a:p>
            <a:pPr marL="0" indent="0">
              <a:buFont typeface="Arial"/>
              <a:buNone/>
            </a:pPr>
            <a:r>
              <a:rPr lang="en-US" sz="800" b="1" dirty="0">
                <a:solidFill>
                  <a:schemeClr val="tx1"/>
                </a:solidFill>
                <a:latin typeface="Arial"/>
                <a:ea typeface="Arial"/>
                <a:cs typeface="Arial"/>
              </a:rPr>
              <a:t>FULL BLEED </a:t>
            </a:r>
            <a:r>
              <a:rPr lang="en-US" sz="800" b="1" baseline="0" dirty="0">
                <a:solidFill>
                  <a:schemeClr val="tx1"/>
                </a:solidFill>
                <a:latin typeface="Arial"/>
                <a:ea typeface="Arial"/>
                <a:cs typeface="Arial"/>
              </a:rPr>
              <a:t>IMAGE COVER</a:t>
            </a:r>
          </a:p>
          <a:p>
            <a:pPr marL="58738" indent="-58738">
              <a:buFont typeface="Arial"/>
              <a:buChar char="•"/>
            </a:pPr>
            <a:r>
              <a:rPr lang="en-US" sz="800" b="0" dirty="0">
                <a:solidFill>
                  <a:schemeClr val="tx1"/>
                </a:solidFill>
                <a:latin typeface="Arial"/>
                <a:ea typeface="Arial"/>
                <a:cs typeface="Arial"/>
              </a:rPr>
              <a:t>Select an image that relates to the presentation subject and aligns to the Allegion </a:t>
            </a:r>
            <a:r>
              <a:rPr lang="en-US" sz="800" b="0" baseline="0" dirty="0">
                <a:solidFill>
                  <a:schemeClr val="tx1"/>
                </a:solidFill>
                <a:latin typeface="Arial"/>
                <a:ea typeface="Arial"/>
                <a:cs typeface="Arial"/>
              </a:rPr>
              <a:t>imagery guidelines</a:t>
            </a:r>
            <a:r>
              <a:rPr lang="en-US" sz="800" b="0" dirty="0">
                <a:solidFill>
                  <a:schemeClr val="tx1"/>
                </a:solidFill>
                <a:latin typeface="Arial"/>
                <a:ea typeface="Arial"/>
                <a:cs typeface="Arial"/>
              </a:rPr>
              <a:t>.</a:t>
            </a:r>
          </a:p>
          <a:p>
            <a:pPr marL="58738" indent="-58738" algn="l" defTabSz="457200" rtl="0" eaLnBrk="1" latinLnBrk="0" hangingPunct="1">
              <a:buFont typeface="Arial"/>
              <a:buChar char="•"/>
            </a:pPr>
            <a:r>
              <a:rPr lang="en-US" sz="800" b="0" kern="1200" dirty="0">
                <a:solidFill>
                  <a:schemeClr val="tx1"/>
                </a:solidFill>
                <a:latin typeface="Arial"/>
                <a:ea typeface="Arial"/>
                <a:cs typeface="Arial"/>
              </a:rPr>
              <a:t>Ensure the image does not diminish the </a:t>
            </a:r>
            <a:r>
              <a:rPr lang="en-US" sz="800" b="0" kern="1200" baseline="0" dirty="0">
                <a:solidFill>
                  <a:schemeClr val="tx1"/>
                </a:solidFill>
                <a:latin typeface="Arial"/>
                <a:ea typeface="Arial"/>
                <a:cs typeface="Arial"/>
              </a:rPr>
              <a:t>visibility </a:t>
            </a:r>
            <a:r>
              <a:rPr lang="en-US" sz="800" b="0" kern="1200" dirty="0">
                <a:solidFill>
                  <a:schemeClr val="tx1"/>
                </a:solidFill>
                <a:latin typeface="Arial"/>
                <a:ea typeface="Arial"/>
                <a:cs typeface="Arial"/>
              </a:rPr>
              <a:t>of the logo.</a:t>
            </a:r>
          </a:p>
          <a:p>
            <a:pPr marL="58738" indent="-58738" algn="l" defTabSz="457200" rtl="0" eaLnBrk="1" latinLnBrk="0" hangingPunct="1">
              <a:buFont typeface="Arial"/>
              <a:buChar char="•"/>
            </a:pPr>
            <a:r>
              <a:rPr lang="en-US" sz="800" b="0" kern="1200" dirty="0">
                <a:solidFill>
                  <a:schemeClr val="tx1"/>
                </a:solidFill>
                <a:latin typeface="Arial"/>
                <a:ea typeface="Arial"/>
                <a:cs typeface="Arial"/>
              </a:rPr>
              <a:t>Do not use more than one image.</a:t>
            </a:r>
          </a:p>
          <a:p>
            <a:endParaRPr lang="en-US" sz="800" b="1" dirty="0">
              <a:solidFill>
                <a:schemeClr val="tx1"/>
              </a:solidFill>
              <a:latin typeface="Arial"/>
              <a:ea typeface="Arial"/>
              <a:cs typeface="Arial"/>
            </a:endParaRPr>
          </a:p>
          <a:p>
            <a:r>
              <a:rPr lang="en-US" sz="800" b="1" dirty="0">
                <a:solidFill>
                  <a:schemeClr val="tx1"/>
                </a:solidFill>
                <a:latin typeface="Arial"/>
                <a:ea typeface="Arial"/>
                <a:cs typeface="Arial"/>
              </a:rPr>
              <a:t>CHANGING A PHOTO IN THE IMAGE AREA</a:t>
            </a:r>
          </a:p>
          <a:p>
            <a:pPr marL="58738" indent="-58738">
              <a:buFont typeface="Arial"/>
              <a:buChar char="•"/>
            </a:pPr>
            <a:r>
              <a:rPr lang="en-US" sz="800" dirty="0">
                <a:solidFill>
                  <a:schemeClr val="tx1"/>
                </a:solidFill>
                <a:latin typeface="Arial"/>
                <a:ea typeface="Arial"/>
                <a:cs typeface="Arial"/>
              </a:rPr>
              <a:t>In your menu bar select </a:t>
            </a:r>
            <a:br>
              <a:rPr lang="en-US" sz="800" dirty="0">
                <a:solidFill>
                  <a:schemeClr val="tx1"/>
                </a:solidFill>
                <a:latin typeface="Arial"/>
                <a:ea typeface="Arial"/>
                <a:cs typeface="Arial"/>
              </a:rPr>
            </a:br>
            <a:r>
              <a:rPr lang="en-US" sz="800" dirty="0">
                <a:solidFill>
                  <a:schemeClr val="tx1"/>
                </a:solidFill>
                <a:latin typeface="Arial"/>
                <a:ea typeface="Arial"/>
                <a:cs typeface="Arial"/>
              </a:rPr>
              <a:t>“View” &gt; “Master” &gt; “Slide Master”</a:t>
            </a:r>
          </a:p>
          <a:p>
            <a:pPr marL="58738" indent="-58738">
              <a:buFont typeface="Arial"/>
              <a:buChar char="•"/>
            </a:pPr>
            <a:r>
              <a:rPr lang="en-US" sz="800" dirty="0">
                <a:solidFill>
                  <a:schemeClr val="tx1"/>
                </a:solidFill>
                <a:latin typeface="Arial"/>
                <a:ea typeface="Arial"/>
                <a:cs typeface="Arial"/>
              </a:rPr>
              <a:t>Go to the Title Slide Image Master you wish to change</a:t>
            </a:r>
          </a:p>
          <a:p>
            <a:pPr marL="58738" indent="-58738">
              <a:buFont typeface="Arial"/>
              <a:buChar char="•"/>
            </a:pPr>
            <a:r>
              <a:rPr lang="en-US" sz="800" dirty="0">
                <a:solidFill>
                  <a:schemeClr val="tx1"/>
                </a:solidFill>
                <a:latin typeface="Arial"/>
                <a:ea typeface="Arial"/>
                <a:cs typeface="Arial"/>
              </a:rPr>
              <a:t>Select the image and delete </a:t>
            </a:r>
          </a:p>
          <a:p>
            <a:pPr marL="58738" indent="-58738">
              <a:buFont typeface="Arial"/>
              <a:buChar char="•"/>
            </a:pPr>
            <a:r>
              <a:rPr lang="en-US" sz="800" dirty="0">
                <a:solidFill>
                  <a:schemeClr val="tx1"/>
                </a:solidFill>
                <a:latin typeface="Arial"/>
                <a:ea typeface="Arial"/>
                <a:cs typeface="Arial"/>
              </a:rPr>
              <a:t>Insert</a:t>
            </a:r>
            <a:r>
              <a:rPr lang="en-US" sz="800" baseline="0" dirty="0">
                <a:solidFill>
                  <a:schemeClr val="tx1"/>
                </a:solidFill>
                <a:latin typeface="Arial"/>
                <a:ea typeface="Arial"/>
                <a:cs typeface="Arial"/>
              </a:rPr>
              <a:t> new image/photo on page</a:t>
            </a:r>
            <a:endParaRPr lang="en-US" sz="800" dirty="0">
              <a:solidFill>
                <a:schemeClr val="tx1"/>
              </a:solidFill>
              <a:latin typeface="Arial"/>
              <a:ea typeface="Arial"/>
              <a:cs typeface="Arial"/>
            </a:endParaRPr>
          </a:p>
          <a:p>
            <a:pPr marL="58738" indent="-58738">
              <a:buFont typeface="Arial"/>
              <a:buChar char="•"/>
            </a:pPr>
            <a:r>
              <a:rPr lang="en-US" sz="800" dirty="0">
                <a:solidFill>
                  <a:schemeClr val="tx1"/>
                </a:solidFill>
                <a:latin typeface="Arial"/>
                <a:ea typeface="Arial"/>
                <a:cs typeface="Arial"/>
              </a:rPr>
              <a:t>Once the new image placement is finalized, select </a:t>
            </a:r>
            <a:br>
              <a:rPr lang="en-US" sz="800" dirty="0">
                <a:solidFill>
                  <a:schemeClr val="tx1"/>
                </a:solidFill>
                <a:latin typeface="Arial"/>
                <a:ea typeface="Arial"/>
                <a:cs typeface="Arial"/>
              </a:rPr>
            </a:b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Arrange</a:t>
            </a: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 &gt; </a:t>
            </a: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Send to back</a:t>
            </a:r>
            <a:r>
              <a:rPr lang="ja-JP" altLang="en-US" sz="800" dirty="0">
                <a:solidFill>
                  <a:schemeClr val="tx1"/>
                </a:solidFill>
                <a:latin typeface="Arial"/>
                <a:ea typeface="Arial"/>
                <a:cs typeface="Arial"/>
              </a:rPr>
              <a:t>”</a:t>
            </a:r>
            <a:endParaRPr lang="en-US" sz="800" dirty="0">
              <a:solidFill>
                <a:schemeClr val="tx1"/>
              </a:solidFill>
              <a:latin typeface="Arial"/>
              <a:ea typeface="Arial"/>
              <a:cs typeface="Arial"/>
            </a:endParaRPr>
          </a:p>
          <a:p>
            <a:endParaRPr lang="en-US" sz="800" b="1" dirty="0">
              <a:solidFill>
                <a:schemeClr val="tx1"/>
              </a:solidFill>
              <a:latin typeface="Arial"/>
              <a:ea typeface="Arial"/>
              <a:cs typeface="Arial"/>
            </a:endParaRPr>
          </a:p>
          <a:p>
            <a:r>
              <a:rPr lang="en-US" sz="800" b="1" dirty="0">
                <a:solidFill>
                  <a:schemeClr val="tx1"/>
                </a:solidFill>
                <a:latin typeface="Arial"/>
                <a:ea typeface="Arial"/>
                <a:cs typeface="Arial"/>
              </a:rPr>
              <a:t>DELETE THESE INSTRUCTIONS BEFORE FINAL USE.</a:t>
            </a:r>
          </a:p>
        </p:txBody>
      </p:sp>
      <p:pic>
        <p:nvPicPr>
          <p:cNvPr id="11" name="Picture 10" descr="ALLE_CMYK_V_Taglin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18692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40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2863"/>
            <a:ext cx="8229600" cy="4361991"/>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256106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userDrawn="1"/>
        </p:nvSpPr>
        <p:spPr bwMode="black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pic>
        <p:nvPicPr>
          <p:cNvPr id="6" name="Picture 5"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51801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457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648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31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2 Charts">
    <p:spTree>
      <p:nvGrpSpPr>
        <p:cNvPr id="1" name=""/>
        <p:cNvGrpSpPr/>
        <p:nvPr/>
      </p:nvGrpSpPr>
      <p:grpSpPr>
        <a:xfrm>
          <a:off x="0" y="0"/>
          <a:ext cx="0" cy="0"/>
          <a:chOff x="0" y="0"/>
          <a:chExt cx="0" cy="0"/>
        </a:xfrm>
      </p:grpSpPr>
      <p:sp>
        <p:nvSpPr>
          <p:cNvPr id="8" name="Rectangle 7"/>
          <p:cNvSpPr/>
          <p:nvPr userDrawn="1"/>
        </p:nvSpPr>
        <p:spPr bwMode="white">
          <a:xfrm>
            <a:off x="3264645" y="452157"/>
            <a:ext cx="5432211" cy="54501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Chart Placeholder 5"/>
          <p:cNvSpPr>
            <a:spLocks noGrp="1"/>
          </p:cNvSpPr>
          <p:nvPr>
            <p:ph type="chart" sz="quarter" idx="10"/>
          </p:nvPr>
        </p:nvSpPr>
        <p:spPr bwMode="invGray">
          <a:xfrm>
            <a:off x="3264646" y="452157"/>
            <a:ext cx="2712781" cy="5450167"/>
          </a:xfrm>
          <a:noFill/>
        </p:spPr>
        <p:txBody>
          <a:bodyPr/>
          <a:lstStyle/>
          <a:p>
            <a:r>
              <a:rPr lang="en-US" dirty="0"/>
              <a:t>Click icon to add chart</a:t>
            </a:r>
          </a:p>
        </p:txBody>
      </p:sp>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673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5"/>
          <p:cNvSpPr>
            <a:spLocks noGrp="1"/>
          </p:cNvSpPr>
          <p:nvPr>
            <p:ph type="chart" sz="quarter" idx="11"/>
          </p:nvPr>
        </p:nvSpPr>
        <p:spPr bwMode="invGray">
          <a:xfrm>
            <a:off x="5990725" y="452157"/>
            <a:ext cx="2712781" cy="5450167"/>
          </a:xfrm>
          <a:noFill/>
        </p:spPr>
        <p:txBody>
          <a:bodyPr/>
          <a:lstStyle/>
          <a:p>
            <a:r>
              <a:rPr lang="en-US" dirty="0"/>
              <a:t>Click icon to add chart</a:t>
            </a:r>
          </a:p>
        </p:txBody>
      </p:sp>
    </p:spTree>
    <p:extLst>
      <p:ext uri="{BB962C8B-B14F-4D97-AF65-F5344CB8AC3E}">
        <p14:creationId xmlns:p14="http://schemas.microsoft.com/office/powerpoint/2010/main" val="36430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2405"/>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bwMode="gray">
          <a:xfrm>
            <a:off x="3264644" y="452156"/>
            <a:ext cx="5425563" cy="5445840"/>
          </a:xfrm>
          <a:noFill/>
        </p:spPr>
        <p:txBody>
          <a:bodyPr/>
          <a:lstStyle/>
          <a:p>
            <a:r>
              <a:rPr lang="en-US" dirty="0"/>
              <a:t>Click icon to add picture</a:t>
            </a:r>
          </a:p>
        </p:txBody>
      </p:sp>
    </p:spTree>
    <p:extLst>
      <p:ext uri="{BB962C8B-B14F-4D97-AF65-F5344CB8AC3E}">
        <p14:creationId xmlns:p14="http://schemas.microsoft.com/office/powerpoint/2010/main" val="17713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bwMode="gray">
          <a:xfrm>
            <a:off x="457200"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4645025"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gray">
          <a:xfrm>
            <a:off x="4645025"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91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301234"/>
            <a:ext cx="8229600" cy="1143000"/>
          </a:xfrm>
          <a:prstGeom prst="rect">
            <a:avLst/>
          </a:prstGeom>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673340"/>
            <a:ext cx="8229600" cy="415151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txBox="1">
            <a:spLocks/>
          </p:cNvSpPr>
          <p:nvPr/>
        </p:nvSpPr>
        <p:spPr>
          <a:xfrm>
            <a:off x="450849" y="6314630"/>
            <a:ext cx="6118335" cy="372366"/>
          </a:xfrm>
          <a:prstGeom prst="rect">
            <a:avLst/>
          </a:prstGeom>
        </p:spPr>
        <p:txBody>
          <a:bodyPr vert="horz" lIns="0" tIns="45720" rIns="91440" bIns="45720" rtlCol="0" anchor="t"/>
          <a:lstStyle>
            <a:lvl1pPr marL="0" indent="0" algn="l" defTabSz="457200" rtl="0" eaLnBrk="1" latinLnBrk="0" hangingPunct="1">
              <a:spcBef>
                <a:spcPct val="20000"/>
              </a:spcBef>
              <a:buClr>
                <a:schemeClr val="bg2"/>
              </a:buClr>
              <a:buFont typeface="Wingdings" charset="2"/>
              <a:buNone/>
              <a:defRPr lang="en-US" sz="1200" kern="1200" dirty="0">
                <a:solidFill>
                  <a:srgbClr val="000000"/>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A18D7474-F959-4F4F-B552-144BC6A81CE6}" type="slidenum">
              <a:rPr lang="en-US" smtClean="0"/>
              <a:pPr/>
              <a:t>‹Nº›</a:t>
            </a:fld>
            <a:r>
              <a:rPr lang="en-US" dirty="0"/>
              <a:t> | Allegion PRISM system</a:t>
            </a:r>
          </a:p>
        </p:txBody>
      </p:sp>
      <p:pic>
        <p:nvPicPr>
          <p:cNvPr id="7" name="Picture 6" descr="Allegion_tm_v_c_large.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bwMode="gray">
          <a:xfrm>
            <a:off x="7938874" y="6001016"/>
            <a:ext cx="798607" cy="527474"/>
          </a:xfrm>
          <a:prstGeom prst="rect">
            <a:avLst/>
          </a:prstGeom>
        </p:spPr>
      </p:pic>
    </p:spTree>
    <p:extLst>
      <p:ext uri="{BB962C8B-B14F-4D97-AF65-F5344CB8AC3E}">
        <p14:creationId xmlns:p14="http://schemas.microsoft.com/office/powerpoint/2010/main" val="123775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1" r:id="rId5"/>
    <p:sldLayoutId id="2147483652" r:id="rId6"/>
    <p:sldLayoutId id="2147483658" r:id="rId7"/>
    <p:sldLayoutId id="2147483659" r:id="rId8"/>
    <p:sldLayoutId id="2147483653" r:id="rId9"/>
    <p:sldLayoutId id="2147483654" r:id="rId10"/>
    <p:sldLayoutId id="2147483655" r:id="rId11"/>
  </p:sldLayoutIdLst>
  <p:hf hdr="0" ftr="0" dt="0"/>
  <p:txStyles>
    <p:titleStyle>
      <a:lvl1pPr algn="l" defTabSz="457200" rtl="0" eaLnBrk="1" latinLnBrk="0" hangingPunct="1">
        <a:spcBef>
          <a:spcPct val="0"/>
        </a:spcBef>
        <a:buNone/>
        <a:defRPr sz="2800" b="0" kern="1200">
          <a:solidFill>
            <a:schemeClr val="bg2"/>
          </a:solidFill>
          <a:latin typeface="+mj-lt"/>
          <a:ea typeface="+mj-ea"/>
          <a:cs typeface="+mj-cs"/>
        </a:defRPr>
      </a:lvl1pPr>
    </p:titleStyle>
    <p:body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legion.com/content/dam/allegion-corp/supplier-portal/globalsupptools-qm.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legion.com/corp/en/footer/policies/supplier-portal.html"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bellis@allegion.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molly.krich@allegion.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global8d.com/alleg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prismportal.n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s-MX" dirty="0"/>
              <a:t>Instrucciones</a:t>
            </a:r>
            <a:r>
              <a:rPr lang="en-US" dirty="0"/>
              <a:t> para el </a:t>
            </a:r>
            <a:r>
              <a:rPr lang="es-MX" dirty="0"/>
              <a:t>proveedor</a:t>
            </a:r>
            <a:r>
              <a:rPr lang="en-US" dirty="0"/>
              <a:t> para </a:t>
            </a:r>
            <a:r>
              <a:rPr lang="en-US" dirty="0" err="1"/>
              <a:t>sistemas</a:t>
            </a:r>
            <a:r>
              <a:rPr lang="en-US" dirty="0"/>
              <a:t> Allegion PRISM 8D</a:t>
            </a:r>
          </a:p>
        </p:txBody>
      </p:sp>
      <p:sp>
        <p:nvSpPr>
          <p:cNvPr id="7" name="Subtitle 6"/>
          <p:cNvSpPr>
            <a:spLocks noGrp="1"/>
          </p:cNvSpPr>
          <p:nvPr>
            <p:ph type="subTitle" idx="1"/>
          </p:nvPr>
        </p:nvSpPr>
        <p:spPr/>
        <p:txBody>
          <a:bodyPr/>
          <a:lstStyle/>
          <a:p>
            <a:r>
              <a:rPr lang="en-US"/>
              <a:t>Allegion</a:t>
            </a:r>
          </a:p>
        </p:txBody>
      </p:sp>
      <p:sp>
        <p:nvSpPr>
          <p:cNvPr id="2" name="Text Placeholder 1"/>
          <p:cNvSpPr>
            <a:spLocks noGrp="1"/>
          </p:cNvSpPr>
          <p:nvPr>
            <p:ph type="body" sz="quarter" idx="10"/>
          </p:nvPr>
        </p:nvSpPr>
        <p:spPr/>
        <p:txBody>
          <a:bodyPr/>
          <a:lstStyle/>
          <a:p>
            <a:r>
              <a:rPr lang="en-US"/>
              <a:t>Actualizado el 1-2020</a:t>
            </a:r>
          </a:p>
          <a:p>
            <a:endParaRPr lang="en-US"/>
          </a:p>
        </p:txBody>
      </p:sp>
    </p:spTree>
    <p:extLst>
      <p:ext uri="{BB962C8B-B14F-4D97-AF65-F5344CB8AC3E}">
        <p14:creationId xmlns:p14="http://schemas.microsoft.com/office/powerpoint/2010/main" val="228717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Sistemas 8D completos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199" y="841972"/>
            <a:ext cx="8324851"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Allegion es responsable de la información correcta y detallada en D0 – D2.</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Los distribuidores son responsables de completar y documentar los detalles en cada paso: del D3 al D8. </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b="1">
                <a:solidFill>
                  <a:schemeClr val="bg2"/>
                </a:solidFill>
              </a:rPr>
              <a:t>8D debe marcarse como “Completo hasta D8” para lo cual hay que cambiar el estado de los pasos D de 8D.  </a:t>
            </a:r>
          </a:p>
          <a:p>
            <a:pPr marL="631825" lvl="2" indent="-285750">
              <a:buFont typeface="Wingdings" panose="05000000000000000000" pitchFamily="2" charset="2"/>
              <a:buChar char="§"/>
            </a:pPr>
            <a:r>
              <a:rPr lang="en-US" b="1">
                <a:solidFill>
                  <a:schemeClr val="bg2"/>
                </a:solidFill>
              </a:rPr>
              <a:t>Esto debe hacerse a más tardar 60 días después de la fecha en que se haya cambiado el estado a "Completo hasta D2" para que el 8D esté a tiempo.  </a:t>
            </a:r>
          </a:p>
          <a:p>
            <a:pPr marL="631825" lvl="2" indent="-285750">
              <a:buFont typeface="Wingdings" panose="05000000000000000000" pitchFamily="2" charset="2"/>
              <a:buChar char="§"/>
            </a:pPr>
            <a:r>
              <a:rPr lang="en-US"/>
              <a:t>Este requerimiento también se inicia en el Manual de requerimientos para proveedores globales de Allegion, bajo la sección Calidad: material no conforme.  </a:t>
            </a:r>
          </a:p>
          <a:p>
            <a:pPr marL="631825" lvl="2" indent="-285750">
              <a:buFont typeface="Wingdings" panose="05000000000000000000" pitchFamily="2" charset="2"/>
              <a:buChar char="§"/>
            </a:pPr>
            <a:r>
              <a:rPr lang="en-US">
                <a:hlinkClick r:id="rId3"/>
              </a:rPr>
              <a:t>Manual de requerimientos para proveedores globales en el Portal de proveedores de Allegion</a:t>
            </a:r>
            <a:r>
              <a:rPr lang="en-US"/>
              <a:t> </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Pueden adjuntarse imágenes y archivos al sistema.</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A medida que se complete cada paso, el distribuidor deberá actualizar de igual forma el estado de los pasos D, para que siempre quede claro en dónde se encuentra actualmente el 8D en el proceso.</a:t>
            </a:r>
          </a:p>
          <a:p>
            <a:pPr marL="458788" lvl="1" indent="-285750">
              <a:buFont typeface="Wingdings" panose="05000000000000000000" pitchFamily="2" charset="2"/>
              <a:buChar char="§"/>
            </a:pPr>
            <a:endParaRPr lang="en-US"/>
          </a:p>
        </p:txBody>
      </p:sp>
    </p:spTree>
    <p:extLst>
      <p:ext uri="{BB962C8B-B14F-4D97-AF65-F5344CB8AC3E}">
        <p14:creationId xmlns:p14="http://schemas.microsoft.com/office/powerpoint/2010/main" val="264413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t>Información de Allegion: D0 al D2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3380B94B-C558-4FB3-AEA0-1D693EBBD78F}"/>
              </a:ext>
            </a:extLst>
          </p:cNvPr>
          <p:cNvPicPr>
            <a:picLocks noChangeAspect="1"/>
          </p:cNvPicPr>
          <p:nvPr/>
        </p:nvPicPr>
        <p:blipFill>
          <a:blip r:embed="rId2"/>
          <a:stretch>
            <a:fillRect/>
          </a:stretch>
        </p:blipFill>
        <p:spPr>
          <a:xfrm>
            <a:off x="230908" y="1444234"/>
            <a:ext cx="6999143" cy="4446601"/>
          </a:xfrm>
          <a:prstGeom prst="rect">
            <a:avLst/>
          </a:prstGeom>
        </p:spPr>
      </p:pic>
      <p:sp>
        <p:nvSpPr>
          <p:cNvPr id="11" name="Text Box 2">
            <a:extLst>
              <a:ext uri="{FF2B5EF4-FFF2-40B4-BE49-F238E27FC236}">
                <a16:creationId xmlns:a16="http://schemas.microsoft.com/office/drawing/2014/main" id="{BBDA66E6-26FF-48FF-8A4D-8364981CA00D}"/>
              </a:ext>
            </a:extLst>
          </p:cNvPr>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'D1' para ver a las personas asignadas actualmente al equipo 8D.  Si el proveedor desea personas adicionales o diferentes en el equipo, póngase en contacto con la persona de Allegion que entregó el 8D</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‘D2’ para ver los detalles del problema que encontró Allegion.  </a:t>
            </a:r>
          </a:p>
        </p:txBody>
      </p:sp>
      <p:sp>
        <p:nvSpPr>
          <p:cNvPr id="12" name="Rectangle 11">
            <a:extLst>
              <a:ext uri="{FF2B5EF4-FFF2-40B4-BE49-F238E27FC236}">
                <a16:creationId xmlns:a16="http://schemas.microsoft.com/office/drawing/2014/main" id="{E1B51776-82D6-4C38-9C84-77032EAD9812}"/>
              </a:ext>
            </a:extLst>
          </p:cNvPr>
          <p:cNvSpPr/>
          <p:nvPr/>
        </p:nvSpPr>
        <p:spPr>
          <a:xfrm>
            <a:off x="230908" y="3429001"/>
            <a:ext cx="1704111" cy="43180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1776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A31C74-2A3C-4715-8AEF-70A116B68420}"/>
              </a:ext>
            </a:extLst>
          </p:cNvPr>
          <p:cNvPicPr>
            <a:picLocks noChangeAspect="1"/>
          </p:cNvPicPr>
          <p:nvPr/>
        </p:nvPicPr>
        <p:blipFill>
          <a:blip r:embed="rId2"/>
          <a:stretch>
            <a:fillRect/>
          </a:stretch>
        </p:blipFill>
        <p:spPr>
          <a:xfrm>
            <a:off x="457200" y="1444234"/>
            <a:ext cx="7542393" cy="4778707"/>
          </a:xfrm>
          <a:prstGeom prst="rect">
            <a:avLst/>
          </a:prstGeom>
        </p:spPr>
      </p:pic>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t>El proveedor actualizará las secciones D3 a D8 según corresponda, haciendo clic en el paso que usted desee actualizar en el menú izquierdo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879274"/>
            <a:ext cx="1805711" cy="1015999"/>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296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CE4F7C8-A747-42AC-8479-973B82257655}"/>
              </a:ext>
            </a:extLst>
          </p:cNvPr>
          <p:cNvPicPr>
            <a:picLocks noChangeAspect="1"/>
          </p:cNvPicPr>
          <p:nvPr/>
        </p:nvPicPr>
        <p:blipFill>
          <a:blip r:embed="rId2"/>
          <a:stretch>
            <a:fillRect/>
          </a:stretch>
        </p:blipFill>
        <p:spPr>
          <a:xfrm>
            <a:off x="145111" y="1243991"/>
            <a:ext cx="6906854" cy="4393283"/>
          </a:xfrm>
          <a:prstGeom prst="rect">
            <a:avLst/>
          </a:prstGeom>
        </p:spPr>
      </p:pic>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123382" cy="309521"/>
          </a:xfrm>
        </p:spPr>
        <p:txBody>
          <a:bodyPr/>
          <a:lstStyle/>
          <a:p>
            <a:r>
              <a:rPr lang="en-US" b="1">
                <a:solidFill>
                  <a:schemeClr val="bg2"/>
                </a:solidFill>
              </a:rPr>
              <a:t>D3: debe haber contención para sistemas 8D completos.  </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7472967" y="2736172"/>
            <a:ext cx="1583168" cy="5358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‘’Agregar una acción de contención provisional’  </a:t>
            </a:r>
          </a:p>
        </p:txBody>
      </p:sp>
      <p:sp>
        <p:nvSpPr>
          <p:cNvPr id="13" name="Rectangle 12">
            <a:extLst>
              <a:ext uri="{FF2B5EF4-FFF2-40B4-BE49-F238E27FC236}">
                <a16:creationId xmlns:a16="http://schemas.microsoft.com/office/drawing/2014/main" id="{2E07676B-84F7-44CB-A143-7A9A02E4009D}"/>
              </a:ext>
            </a:extLst>
          </p:cNvPr>
          <p:cNvSpPr/>
          <p:nvPr/>
        </p:nvSpPr>
        <p:spPr>
          <a:xfrm>
            <a:off x="5572208" y="2900042"/>
            <a:ext cx="134582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Arrow Connector 17">
            <a:extLst>
              <a:ext uri="{FF2B5EF4-FFF2-40B4-BE49-F238E27FC236}">
                <a16:creationId xmlns:a16="http://schemas.microsoft.com/office/drawing/2014/main" id="{D2AD2ABC-FBEC-43C3-B0BB-1B55413914E3}"/>
              </a:ext>
            </a:extLst>
          </p:cNvPr>
          <p:cNvCxnSpPr>
            <a:cxnSpLocks/>
            <a:stCxn id="10" idx="1"/>
            <a:endCxn id="13" idx="3"/>
          </p:cNvCxnSpPr>
          <p:nvPr/>
        </p:nvCxnSpPr>
        <p:spPr>
          <a:xfrm flipH="1">
            <a:off x="6918036" y="3004076"/>
            <a:ext cx="554931" cy="218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51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Sistemas 8D completos</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5524094" y="2893192"/>
            <a:ext cx="2825579" cy="10599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Documente todas las acciones de contención.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 requieren detalles tales como cantidad, métodos y fechas. </a:t>
            </a:r>
          </a:p>
        </p:txBody>
      </p:sp>
      <p:pic>
        <p:nvPicPr>
          <p:cNvPr id="3" name="Picture 2">
            <a:extLst>
              <a:ext uri="{FF2B5EF4-FFF2-40B4-BE49-F238E27FC236}">
                <a16:creationId xmlns:a16="http://schemas.microsoft.com/office/drawing/2014/main" id="{FC61DCF0-1A1A-435E-88B2-1ABEFF399D9F}"/>
              </a:ext>
            </a:extLst>
          </p:cNvPr>
          <p:cNvPicPr>
            <a:picLocks noChangeAspect="1"/>
          </p:cNvPicPr>
          <p:nvPr/>
        </p:nvPicPr>
        <p:blipFill>
          <a:blip r:embed="rId2"/>
          <a:stretch>
            <a:fillRect/>
          </a:stretch>
        </p:blipFill>
        <p:spPr>
          <a:xfrm>
            <a:off x="428741" y="744833"/>
            <a:ext cx="4762095" cy="5994839"/>
          </a:xfrm>
          <a:prstGeom prst="rect">
            <a:avLst/>
          </a:prstGeom>
        </p:spPr>
      </p:pic>
    </p:spTree>
    <p:extLst>
      <p:ext uri="{BB962C8B-B14F-4D97-AF65-F5344CB8AC3E}">
        <p14:creationId xmlns:p14="http://schemas.microsoft.com/office/powerpoint/2010/main" val="4037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312CB0-4D21-4C8B-B610-4F89CA08ACCB}"/>
              </a:ext>
            </a:extLst>
          </p:cNvPr>
          <p:cNvPicPr>
            <a:picLocks noChangeAspect="1"/>
          </p:cNvPicPr>
          <p:nvPr/>
        </p:nvPicPr>
        <p:blipFill>
          <a:blip r:embed="rId2"/>
          <a:stretch>
            <a:fillRect/>
          </a:stretch>
        </p:blipFill>
        <p:spPr>
          <a:xfrm>
            <a:off x="165473" y="1774375"/>
            <a:ext cx="7021320" cy="4448566"/>
          </a:xfrm>
          <a:prstGeom prst="rect">
            <a:avLst/>
          </a:prstGeom>
        </p:spPr>
      </p:pic>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123382" cy="571500"/>
          </a:xfrm>
        </p:spPr>
        <p:txBody>
          <a:bodyPr/>
          <a:lstStyle/>
          <a:p>
            <a:r>
              <a:rPr lang="en-US" b="1">
                <a:solidFill>
                  <a:schemeClr val="bg2"/>
                </a:solidFill>
              </a:rPr>
              <a:t>D4 – D6: se requiere al menos una entrada TANTO para la causa raíz del problema COMO para la razón por la que se escaparon los defectos de sus instalaciones en los pasos </a:t>
            </a:r>
            <a:r>
              <a:rPr lang="en-US" b="1" u="sng">
                <a:solidFill>
                  <a:schemeClr val="bg2"/>
                </a:solidFill>
              </a:rPr>
              <a:t>D4 – D6</a:t>
            </a:r>
            <a:r>
              <a:rPr lang="en-US" b="1">
                <a:solidFill>
                  <a:schemeClr val="bg2"/>
                </a:solidFill>
              </a:rPr>
              <a:t>. </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7472967" y="2893192"/>
            <a:ext cx="1583168" cy="19374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‘’Agregar una causa raíz’ o ‘Agregar un punto de escape’  para abrir los formatos editables.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También pueden verificarse o editarse las entradas anteriores con más detalle si hace clic en ‘Ver/Editar’.     </a:t>
            </a:r>
          </a:p>
        </p:txBody>
      </p:sp>
      <p:grpSp>
        <p:nvGrpSpPr>
          <p:cNvPr id="7" name="Group 6">
            <a:extLst>
              <a:ext uri="{FF2B5EF4-FFF2-40B4-BE49-F238E27FC236}">
                <a16:creationId xmlns:a16="http://schemas.microsoft.com/office/drawing/2014/main" id="{4F1E3D97-ADC9-48A2-A9DE-0FDF8EC93928}"/>
              </a:ext>
            </a:extLst>
          </p:cNvPr>
          <p:cNvGrpSpPr/>
          <p:nvPr/>
        </p:nvGrpSpPr>
        <p:grpSpPr>
          <a:xfrm>
            <a:off x="1835259" y="3429000"/>
            <a:ext cx="5230090" cy="1150861"/>
            <a:chOff x="1844495" y="3426685"/>
            <a:chExt cx="5230090" cy="1150861"/>
          </a:xfrm>
        </p:grpSpPr>
        <p:grpSp>
          <p:nvGrpSpPr>
            <p:cNvPr id="6" name="Group 5">
              <a:extLst>
                <a:ext uri="{FF2B5EF4-FFF2-40B4-BE49-F238E27FC236}">
                  <a16:creationId xmlns:a16="http://schemas.microsoft.com/office/drawing/2014/main" id="{9FEA2557-AC28-4EAA-B9C5-64DE29B0BD93}"/>
                </a:ext>
              </a:extLst>
            </p:cNvPr>
            <p:cNvGrpSpPr/>
            <p:nvPr/>
          </p:nvGrpSpPr>
          <p:grpSpPr>
            <a:xfrm>
              <a:off x="1844495" y="3426685"/>
              <a:ext cx="861760" cy="784409"/>
              <a:chOff x="1844495" y="3426685"/>
              <a:chExt cx="861760" cy="784409"/>
            </a:xfrm>
          </p:grpSpPr>
          <p:sp>
            <p:nvSpPr>
              <p:cNvPr id="14" name="Rectangle 13">
                <a:extLst>
                  <a:ext uri="{FF2B5EF4-FFF2-40B4-BE49-F238E27FC236}">
                    <a16:creationId xmlns:a16="http://schemas.microsoft.com/office/drawing/2014/main" id="{AD7CEBAF-3E43-4691-8F5D-84676870A0B7}"/>
                  </a:ext>
                </a:extLst>
              </p:cNvPr>
              <p:cNvSpPr/>
              <p:nvPr/>
            </p:nvSpPr>
            <p:spPr>
              <a:xfrm>
                <a:off x="1844495" y="3426685"/>
                <a:ext cx="778632"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7514CD00-FCAF-451C-AD8E-1634B42994BE}"/>
                  </a:ext>
                </a:extLst>
              </p:cNvPr>
              <p:cNvSpPr/>
              <p:nvPr/>
            </p:nvSpPr>
            <p:spPr>
              <a:xfrm>
                <a:off x="1862047" y="3998658"/>
                <a:ext cx="844208"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Rectangle 12">
              <a:extLst>
                <a:ext uri="{FF2B5EF4-FFF2-40B4-BE49-F238E27FC236}">
                  <a16:creationId xmlns:a16="http://schemas.microsoft.com/office/drawing/2014/main" id="{2E07676B-84F7-44CB-A143-7A9A02E4009D}"/>
                </a:ext>
              </a:extLst>
            </p:cNvPr>
            <p:cNvSpPr/>
            <p:nvPr/>
          </p:nvSpPr>
          <p:spPr>
            <a:xfrm>
              <a:off x="6282569" y="3447466"/>
              <a:ext cx="778632"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36A22A96-65EE-424C-95CB-81D9F76D7B6A}"/>
                </a:ext>
              </a:extLst>
            </p:cNvPr>
            <p:cNvSpPr/>
            <p:nvPr/>
          </p:nvSpPr>
          <p:spPr>
            <a:xfrm>
              <a:off x="6533825" y="4401121"/>
              <a:ext cx="536612" cy="1764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7DE5BF4E-FB21-49E9-BF5A-BFF41626A87E}"/>
                </a:ext>
              </a:extLst>
            </p:cNvPr>
            <p:cNvSpPr/>
            <p:nvPr/>
          </p:nvSpPr>
          <p:spPr>
            <a:xfrm>
              <a:off x="6188832" y="4012506"/>
              <a:ext cx="885753"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8" name="Straight Arrow Connector 17">
            <a:extLst>
              <a:ext uri="{FF2B5EF4-FFF2-40B4-BE49-F238E27FC236}">
                <a16:creationId xmlns:a16="http://schemas.microsoft.com/office/drawing/2014/main" id="{D2AD2ABC-FBEC-43C3-B0BB-1B55413914E3}"/>
              </a:ext>
            </a:extLst>
          </p:cNvPr>
          <p:cNvCxnSpPr>
            <a:cxnSpLocks/>
            <a:stCxn id="10" idx="1"/>
            <a:endCxn id="13" idx="3"/>
          </p:cNvCxnSpPr>
          <p:nvPr/>
        </p:nvCxnSpPr>
        <p:spPr>
          <a:xfrm flipH="1" flipV="1">
            <a:off x="7051965" y="3555999"/>
            <a:ext cx="421002" cy="305908"/>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3BE3A27-C86C-4F28-9D2B-CBB29FCB30ED}"/>
              </a:ext>
            </a:extLst>
          </p:cNvPr>
          <p:cNvCxnSpPr>
            <a:cxnSpLocks/>
            <a:stCxn id="10" idx="1"/>
            <a:endCxn id="16" idx="3"/>
          </p:cNvCxnSpPr>
          <p:nvPr/>
        </p:nvCxnSpPr>
        <p:spPr>
          <a:xfrm flipH="1">
            <a:off x="7065349" y="3861907"/>
            <a:ext cx="407618" cy="259132"/>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60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4B2FDD-5A85-4F56-AEB2-22B77D45DD8B}"/>
              </a:ext>
            </a:extLst>
          </p:cNvPr>
          <p:cNvPicPr>
            <a:picLocks noChangeAspect="1"/>
          </p:cNvPicPr>
          <p:nvPr/>
        </p:nvPicPr>
        <p:blipFill>
          <a:blip r:embed="rId2"/>
          <a:stretch>
            <a:fillRect/>
          </a:stretch>
        </p:blipFill>
        <p:spPr>
          <a:xfrm>
            <a:off x="355552" y="799635"/>
            <a:ext cx="5620235" cy="5512728"/>
          </a:xfrm>
          <a:prstGeom prst="rect">
            <a:avLst/>
          </a:prstGeom>
        </p:spPr>
      </p:pic>
      <p:sp>
        <p:nvSpPr>
          <p:cNvPr id="2" name="Title 1"/>
          <p:cNvSpPr>
            <a:spLocks noGrp="1"/>
          </p:cNvSpPr>
          <p:nvPr>
            <p:ph type="title"/>
          </p:nvPr>
        </p:nvSpPr>
        <p:spPr/>
        <p:txBody>
          <a:bodyPr/>
          <a:lstStyle/>
          <a:p>
            <a:r>
              <a:rPr lang="en-US"/>
              <a:t>Sistemas 8D completos</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6336145" y="2698121"/>
            <a:ext cx="2350655" cy="21047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Una vez en el formato editable, agregue todos los detalles posibles para cada causa raíz y cada causa de escape.  </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Asegúrese de hacer clic en ‘Guardar y regresar’ cuando terminen las actualizaciones.</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NOTA</a:t>
            </a:r>
            <a:r>
              <a:rPr lang="en-US" sz="1100">
                <a:effectLst/>
                <a:latin typeface="Calibri" panose="020F0502020204030204" pitchFamily="34" charset="0"/>
                <a:ea typeface="Calibri" panose="020F0502020204030204" pitchFamily="34" charset="0"/>
                <a:cs typeface="Times New Roman" panose="02020603050405020304" pitchFamily="18" charset="0"/>
              </a:rPr>
              <a:t> – se requieren fechas para todas las actividades de implementación y validación.  </a:t>
            </a:r>
          </a:p>
        </p:txBody>
      </p:sp>
    </p:spTree>
    <p:extLst>
      <p:ext uri="{BB962C8B-B14F-4D97-AF65-F5344CB8AC3E}">
        <p14:creationId xmlns:p14="http://schemas.microsoft.com/office/powerpoint/2010/main" val="260148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54CD1-BAF1-47E4-9F2E-C8D6688FC7E7}"/>
              </a:ext>
            </a:extLst>
          </p:cNvPr>
          <p:cNvPicPr>
            <a:picLocks noChangeAspect="1"/>
          </p:cNvPicPr>
          <p:nvPr/>
        </p:nvPicPr>
        <p:blipFill>
          <a:blip r:embed="rId2"/>
          <a:stretch>
            <a:fillRect/>
          </a:stretch>
        </p:blipFill>
        <p:spPr>
          <a:xfrm>
            <a:off x="161637" y="1201420"/>
            <a:ext cx="7125829" cy="5153901"/>
          </a:xfrm>
          <a:prstGeom prst="rect">
            <a:avLst/>
          </a:prstGeom>
        </p:spPr>
      </p:pic>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6479309" cy="571500"/>
          </a:xfrm>
        </p:spPr>
        <p:txBody>
          <a:bodyPr/>
          <a:lstStyle/>
          <a:p>
            <a:r>
              <a:rPr lang="en-US"/>
              <a:t>Agregue adjuntos según sea necesario</a:t>
            </a:r>
          </a:p>
        </p:txBody>
      </p:sp>
      <p:sp>
        <p:nvSpPr>
          <p:cNvPr id="14" name="Rectangle 13">
            <a:extLst>
              <a:ext uri="{FF2B5EF4-FFF2-40B4-BE49-F238E27FC236}">
                <a16:creationId xmlns:a16="http://schemas.microsoft.com/office/drawing/2014/main" id="{AD7CEBAF-3E43-4691-8F5D-84676870A0B7}"/>
              </a:ext>
            </a:extLst>
          </p:cNvPr>
          <p:cNvSpPr/>
          <p:nvPr/>
        </p:nvSpPr>
        <p:spPr>
          <a:xfrm>
            <a:off x="1815851" y="4489720"/>
            <a:ext cx="5351568"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8248928C-BC39-47F6-BD08-88380CEB46CE}"/>
              </a:ext>
            </a:extLst>
          </p:cNvPr>
          <p:cNvSpPr/>
          <p:nvPr/>
        </p:nvSpPr>
        <p:spPr>
          <a:xfrm>
            <a:off x="217054" y="4391898"/>
            <a:ext cx="725211"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
            <a:extLst>
              <a:ext uri="{FF2B5EF4-FFF2-40B4-BE49-F238E27FC236}">
                <a16:creationId xmlns:a16="http://schemas.microsoft.com/office/drawing/2014/main" id="{27BE72EF-2842-4D35-B0CE-C3623D1D6F10}"/>
              </a:ext>
            </a:extLst>
          </p:cNvPr>
          <p:cNvSpPr txBox="1">
            <a:spLocks noChangeArrowheads="1"/>
          </p:cNvSpPr>
          <p:nvPr/>
        </p:nvSpPr>
        <p:spPr bwMode="auto">
          <a:xfrm>
            <a:off x="7342883" y="1653310"/>
            <a:ext cx="1713252" cy="31773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Pueden agregarse adjuntos dentro de cada paso D o dentro de las secciones de Adjuntos en el menú izquierdo.</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Pueden ser imágenes, documentos, planes de control, etc.  </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Cualquier cosa para ayudar a explicar y MOSTRAR las medidas correctivas adoptadas, y puede agregarse cualquier tipo de documento.     </a:t>
            </a:r>
          </a:p>
        </p:txBody>
      </p:sp>
    </p:spTree>
    <p:extLst>
      <p:ext uri="{BB962C8B-B14F-4D97-AF65-F5344CB8AC3E}">
        <p14:creationId xmlns:p14="http://schemas.microsoft.com/office/powerpoint/2010/main" val="348626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511309" cy="571500"/>
          </a:xfrm>
        </p:spPr>
        <p:txBody>
          <a:bodyPr/>
          <a:lstStyle/>
          <a:p>
            <a:r>
              <a:rPr lang="en-US" b="1">
                <a:solidFill>
                  <a:schemeClr val="bg2"/>
                </a:solidFill>
              </a:rPr>
              <a:t>No olvide D7 y D8.  </a:t>
            </a:r>
          </a:p>
        </p:txBody>
      </p:sp>
      <p:pic>
        <p:nvPicPr>
          <p:cNvPr id="3" name="Picture 2">
            <a:extLst>
              <a:ext uri="{FF2B5EF4-FFF2-40B4-BE49-F238E27FC236}">
                <a16:creationId xmlns:a16="http://schemas.microsoft.com/office/drawing/2014/main" id="{13906730-D600-4222-8DD2-76EAE3D766C3}"/>
              </a:ext>
            </a:extLst>
          </p:cNvPr>
          <p:cNvPicPr>
            <a:picLocks noChangeAspect="1"/>
          </p:cNvPicPr>
          <p:nvPr/>
        </p:nvPicPr>
        <p:blipFill>
          <a:blip r:embed="rId2"/>
          <a:stretch>
            <a:fillRect/>
          </a:stretch>
        </p:blipFill>
        <p:spPr>
          <a:xfrm>
            <a:off x="190500" y="1226270"/>
            <a:ext cx="4926445" cy="3206007"/>
          </a:xfrm>
          <a:prstGeom prst="rect">
            <a:avLst/>
          </a:prstGeom>
        </p:spPr>
      </p:pic>
      <p:pic>
        <p:nvPicPr>
          <p:cNvPr id="4" name="Picture 3">
            <a:extLst>
              <a:ext uri="{FF2B5EF4-FFF2-40B4-BE49-F238E27FC236}">
                <a16:creationId xmlns:a16="http://schemas.microsoft.com/office/drawing/2014/main" id="{8058748E-AD37-4BBD-B36D-D57B1EDDCBCE}"/>
              </a:ext>
            </a:extLst>
          </p:cNvPr>
          <p:cNvPicPr>
            <a:picLocks noChangeAspect="1"/>
          </p:cNvPicPr>
          <p:nvPr/>
        </p:nvPicPr>
        <p:blipFill>
          <a:blip r:embed="rId3"/>
          <a:stretch>
            <a:fillRect/>
          </a:stretch>
        </p:blipFill>
        <p:spPr>
          <a:xfrm>
            <a:off x="3946229" y="3590780"/>
            <a:ext cx="5022280" cy="3180070"/>
          </a:xfrm>
          <a:prstGeom prst="rect">
            <a:avLst/>
          </a:prstGeom>
        </p:spPr>
      </p:pic>
      <p:sp>
        <p:nvSpPr>
          <p:cNvPr id="10" name="Rectangle 9">
            <a:extLst>
              <a:ext uri="{FF2B5EF4-FFF2-40B4-BE49-F238E27FC236}">
                <a16:creationId xmlns:a16="http://schemas.microsoft.com/office/drawing/2014/main" id="{3F79EC86-A584-4D42-9693-39B317CFD999}"/>
              </a:ext>
            </a:extLst>
          </p:cNvPr>
          <p:cNvSpPr/>
          <p:nvPr/>
        </p:nvSpPr>
        <p:spPr>
          <a:xfrm>
            <a:off x="1304171" y="2299482"/>
            <a:ext cx="3803538" cy="98621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5D790093-84C6-426C-9880-FE20B6C3C876}"/>
              </a:ext>
            </a:extLst>
          </p:cNvPr>
          <p:cNvSpPr/>
          <p:nvPr/>
        </p:nvSpPr>
        <p:spPr>
          <a:xfrm>
            <a:off x="5126181" y="4673600"/>
            <a:ext cx="3755728" cy="5172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6740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EB42DC-B157-4060-901B-9E22DDAB3CA8}"/>
              </a:ext>
            </a:extLst>
          </p:cNvPr>
          <p:cNvPicPr>
            <a:picLocks noChangeAspect="1"/>
          </p:cNvPicPr>
          <p:nvPr/>
        </p:nvPicPr>
        <p:blipFill>
          <a:blip r:embed="rId2"/>
          <a:stretch>
            <a:fillRect/>
          </a:stretch>
        </p:blipFill>
        <p:spPr>
          <a:xfrm>
            <a:off x="368673" y="1693616"/>
            <a:ext cx="7021320" cy="4448566"/>
          </a:xfrm>
          <a:prstGeom prst="rect">
            <a:avLst/>
          </a:prstGeom>
        </p:spPr>
      </p:pic>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511309" cy="571500"/>
          </a:xfrm>
        </p:spPr>
        <p:txBody>
          <a:bodyPr/>
          <a:lstStyle/>
          <a:p>
            <a:r>
              <a:rPr lang="en-US" sz="2000" b="1">
                <a:solidFill>
                  <a:schemeClr val="bg2"/>
                </a:solidFill>
              </a:rPr>
              <a:t>Actualice el Estado de los pasos D después de completar cada paso para siempre mostrar el estado actual del 8D. </a:t>
            </a:r>
          </a:p>
        </p:txBody>
      </p:sp>
      <p:sp>
        <p:nvSpPr>
          <p:cNvPr id="16" name="Rectangle 15">
            <a:extLst>
              <a:ext uri="{FF2B5EF4-FFF2-40B4-BE49-F238E27FC236}">
                <a16:creationId xmlns:a16="http://schemas.microsoft.com/office/drawing/2014/main" id="{7FCE0361-F3DE-4747-8E9D-25F75129BB76}"/>
              </a:ext>
            </a:extLst>
          </p:cNvPr>
          <p:cNvSpPr/>
          <p:nvPr/>
        </p:nvSpPr>
        <p:spPr>
          <a:xfrm>
            <a:off x="6301044" y="2429161"/>
            <a:ext cx="91255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a:extLst>
              <a:ext uri="{FF2B5EF4-FFF2-40B4-BE49-F238E27FC236}">
                <a16:creationId xmlns:a16="http://schemas.microsoft.com/office/drawing/2014/main" id="{7754C6B9-8D94-474B-8DB7-C1C81B1A4B50}"/>
              </a:ext>
            </a:extLst>
          </p:cNvPr>
          <p:cNvSpPr txBox="1">
            <a:spLocks noChangeArrowheads="1"/>
          </p:cNvSpPr>
          <p:nvPr/>
        </p:nvSpPr>
        <p:spPr bwMode="auto">
          <a:xfrm>
            <a:off x="7804727" y="2249629"/>
            <a:ext cx="1053727"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‘Cambiar estado de pasos D’ </a:t>
            </a:r>
          </a:p>
        </p:txBody>
      </p:sp>
      <p:cxnSp>
        <p:nvCxnSpPr>
          <p:cNvPr id="18" name="Straight Arrow Connector 17">
            <a:extLst>
              <a:ext uri="{FF2B5EF4-FFF2-40B4-BE49-F238E27FC236}">
                <a16:creationId xmlns:a16="http://schemas.microsoft.com/office/drawing/2014/main" id="{3FF77F33-8CFA-4D5A-B36E-33E304B7B8F2}"/>
              </a:ext>
            </a:extLst>
          </p:cNvPr>
          <p:cNvCxnSpPr>
            <a:cxnSpLocks/>
            <a:stCxn id="17" idx="1"/>
            <a:endCxn id="16" idx="3"/>
          </p:cNvCxnSpPr>
          <p:nvPr/>
        </p:nvCxnSpPr>
        <p:spPr>
          <a:xfrm flipH="1">
            <a:off x="7213602" y="2535379"/>
            <a:ext cx="591125"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16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1084221"/>
          </a:xfrm>
        </p:spPr>
        <p:txBody>
          <a:bodyPr/>
          <a:lstStyle/>
          <a:p>
            <a:r>
              <a:rPr lang="en-US"/>
              <a:t>Instrucciones generales para que el proveedor trabaje con el sistema PRISM 8D de Allegion </a:t>
            </a:r>
          </a:p>
        </p:txBody>
      </p:sp>
      <p:sp>
        <p:nvSpPr>
          <p:cNvPr id="3" name="Content Placeholder 2"/>
          <p:cNvSpPr>
            <a:spLocks noGrp="1"/>
          </p:cNvSpPr>
          <p:nvPr>
            <p:ph idx="1"/>
          </p:nvPr>
        </p:nvSpPr>
        <p:spPr/>
        <p:txBody>
          <a:bodyPr/>
          <a:lstStyle/>
          <a:p>
            <a:pPr marL="285750" indent="-285750">
              <a:buFont typeface="Wingdings" panose="05000000000000000000" pitchFamily="2" charset="2"/>
              <a:buChar char="q"/>
            </a:pPr>
            <a:r>
              <a:rPr lang="en-US" sz="2400" b="1"/>
              <a:t>¿Qué es PRISM y cómo puedo usarlo? </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r>
              <a:rPr lang="en-US"/>
              <a:t>D0-solo sistemas 8D</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r>
              <a:rPr lang="en-US"/>
              <a:t>Sistemas 8D completos </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p:txBody>
      </p:sp>
    </p:spTree>
    <p:extLst>
      <p:ext uri="{BB962C8B-B14F-4D97-AF65-F5344CB8AC3E}">
        <p14:creationId xmlns:p14="http://schemas.microsoft.com/office/powerpoint/2010/main" val="372534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51941E-A9F5-4B60-A928-BBBEEAC021C5}"/>
              </a:ext>
            </a:extLst>
          </p:cNvPr>
          <p:cNvPicPr>
            <a:picLocks noChangeAspect="1"/>
          </p:cNvPicPr>
          <p:nvPr/>
        </p:nvPicPr>
        <p:blipFill rotWithShape="1">
          <a:blip r:embed="rId2"/>
          <a:srcRect l="12828" t="20467" r="62626" b="44806"/>
          <a:stretch/>
        </p:blipFill>
        <p:spPr>
          <a:xfrm>
            <a:off x="457200" y="799794"/>
            <a:ext cx="6800736" cy="3134495"/>
          </a:xfrm>
          <a:prstGeom prst="rect">
            <a:avLst/>
          </a:prstGeom>
        </p:spPr>
      </p:pic>
      <p:sp>
        <p:nvSpPr>
          <p:cNvPr id="2" name="Title 1"/>
          <p:cNvSpPr>
            <a:spLocks noGrp="1"/>
          </p:cNvSpPr>
          <p:nvPr>
            <p:ph type="title"/>
          </p:nvPr>
        </p:nvSpPr>
        <p:spPr/>
        <p:txBody>
          <a:bodyPr/>
          <a:lstStyle/>
          <a:p>
            <a:r>
              <a:rPr lang="en-US"/>
              <a:t>Sistemas 8D completos</a:t>
            </a:r>
          </a:p>
        </p:txBody>
      </p:sp>
      <p:sp>
        <p:nvSpPr>
          <p:cNvPr id="14" name="Rectangle 13">
            <a:extLst>
              <a:ext uri="{FF2B5EF4-FFF2-40B4-BE49-F238E27FC236}">
                <a16:creationId xmlns:a16="http://schemas.microsoft.com/office/drawing/2014/main" id="{AD7CEBAF-3E43-4691-8F5D-84676870A0B7}"/>
              </a:ext>
            </a:extLst>
          </p:cNvPr>
          <p:cNvSpPr/>
          <p:nvPr/>
        </p:nvSpPr>
        <p:spPr>
          <a:xfrm>
            <a:off x="1830645" y="1606159"/>
            <a:ext cx="1283853" cy="196734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
            <a:extLst>
              <a:ext uri="{FF2B5EF4-FFF2-40B4-BE49-F238E27FC236}">
                <a16:creationId xmlns:a16="http://schemas.microsoft.com/office/drawing/2014/main" id="{09A2643F-BA3F-4714-A3B0-87B523525F00}"/>
              </a:ext>
            </a:extLst>
          </p:cNvPr>
          <p:cNvSpPr txBox="1">
            <a:spLocks noChangeArrowheads="1"/>
          </p:cNvSpPr>
          <p:nvPr/>
        </p:nvSpPr>
        <p:spPr bwMode="auto">
          <a:xfrm>
            <a:off x="7417728" y="1751858"/>
            <a:ext cx="1256145" cy="1643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Desde el menú desplegable, seleccione el estado apropiado con base en la medida actual adoptada y la información que se cargó en el 8D  </a:t>
            </a:r>
          </a:p>
        </p:txBody>
      </p:sp>
      <p:cxnSp>
        <p:nvCxnSpPr>
          <p:cNvPr id="13" name="Straight Arrow Connector 12">
            <a:extLst>
              <a:ext uri="{FF2B5EF4-FFF2-40B4-BE49-F238E27FC236}">
                <a16:creationId xmlns:a16="http://schemas.microsoft.com/office/drawing/2014/main" id="{61DC77FD-4B8A-48DC-BED6-EF62C5B33C8E}"/>
              </a:ext>
            </a:extLst>
          </p:cNvPr>
          <p:cNvCxnSpPr>
            <a:cxnSpLocks/>
            <a:stCxn id="12" idx="1"/>
            <a:endCxn id="14" idx="3"/>
          </p:cNvCxnSpPr>
          <p:nvPr/>
        </p:nvCxnSpPr>
        <p:spPr>
          <a:xfrm flipH="1">
            <a:off x="3114498" y="2573606"/>
            <a:ext cx="4303230" cy="16226"/>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AB40727A-3FD6-4EC1-B8A1-9BD6138726DC}"/>
              </a:ext>
            </a:extLst>
          </p:cNvPr>
          <p:cNvPicPr>
            <a:picLocks noChangeAspect="1"/>
          </p:cNvPicPr>
          <p:nvPr/>
        </p:nvPicPr>
        <p:blipFill rotWithShape="1">
          <a:blip r:embed="rId3"/>
          <a:srcRect l="4680" t="72538" r="51225" b="15669"/>
          <a:stretch/>
        </p:blipFill>
        <p:spPr>
          <a:xfrm>
            <a:off x="637309" y="4229461"/>
            <a:ext cx="3990109" cy="490878"/>
          </a:xfrm>
          <a:prstGeom prst="rect">
            <a:avLst/>
          </a:prstGeom>
        </p:spPr>
      </p:pic>
      <p:sp>
        <p:nvSpPr>
          <p:cNvPr id="16" name="Text Box 2">
            <a:extLst>
              <a:ext uri="{FF2B5EF4-FFF2-40B4-BE49-F238E27FC236}">
                <a16:creationId xmlns:a16="http://schemas.microsoft.com/office/drawing/2014/main" id="{C9A627CA-E22C-4B8D-A663-56A4161DFE20}"/>
              </a:ext>
            </a:extLst>
          </p:cNvPr>
          <p:cNvSpPr txBox="1">
            <a:spLocks noChangeArrowheads="1"/>
          </p:cNvSpPr>
          <p:nvPr/>
        </p:nvSpPr>
        <p:spPr bwMode="auto">
          <a:xfrm>
            <a:off x="2429164" y="4901736"/>
            <a:ext cx="5394036" cy="13161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También puede usar cuadros de opción:</a:t>
            </a:r>
          </a:p>
          <a:p>
            <a:pPr marL="171450" marR="0" indent="-171450">
              <a:lnSpc>
                <a:spcPct val="107000"/>
              </a:lnSpc>
              <a:spcBef>
                <a:spcPts val="0"/>
              </a:spcBef>
              <a:spcAft>
                <a:spcPts val="800"/>
              </a:spcAft>
              <a:buFontTx/>
              <a:buChar char="-"/>
            </a:pPr>
            <a:r>
              <a:rPr lang="en-US" sz="1100">
                <a:latin typeface="Calibri" panose="020F0502020204030204" pitchFamily="34" charset="0"/>
                <a:ea typeface="Calibri" panose="020F0502020204030204" pitchFamily="34" charset="0"/>
                <a:cs typeface="Times New Roman" panose="02020603050405020304" pitchFamily="18" charset="0"/>
              </a:rPr>
              <a:t>Mostrar esta acción en el Informe de detalles del 8D (recomendado)</a:t>
            </a:r>
          </a:p>
          <a:p>
            <a:pPr marL="171450" marR="0" indent="-171450">
              <a:lnSpc>
                <a:spcPct val="107000"/>
              </a:lnSpc>
              <a:spcBef>
                <a:spcPts val="0"/>
              </a:spcBef>
              <a:spcAft>
                <a:spcPts val="800"/>
              </a:spcAft>
              <a:buFontTx/>
              <a:buChar char="-"/>
            </a:pPr>
            <a:r>
              <a:rPr lang="en-US" sz="1100">
                <a:latin typeface="Calibri" panose="020F0502020204030204" pitchFamily="34" charset="0"/>
                <a:ea typeface="Calibri" panose="020F0502020204030204" pitchFamily="34" charset="0"/>
                <a:cs typeface="Times New Roman" panose="02020603050405020304" pitchFamily="18" charset="0"/>
              </a:rPr>
              <a:t>Use PRISM para enviar un correo electrónico a todo el equipo 8D (se recomienda, ESPECIALMENTE cuando se actualiza el estado de los pasos D a ‘Completo hasta D8’</a:t>
            </a:r>
          </a:p>
          <a:p>
            <a:pPr marL="171450" marR="0" indent="-171450">
              <a:lnSpc>
                <a:spcPct val="107000"/>
              </a:lnSpc>
              <a:spcBef>
                <a:spcPts val="0"/>
              </a:spcBef>
              <a:spcAft>
                <a:spcPts val="800"/>
              </a:spcAft>
              <a:buFontTx/>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Y como siempre: ‘Guardar y regresar’ </a:t>
            </a:r>
          </a:p>
        </p:txBody>
      </p:sp>
      <p:sp>
        <p:nvSpPr>
          <p:cNvPr id="17" name="Rectangle 16">
            <a:extLst>
              <a:ext uri="{FF2B5EF4-FFF2-40B4-BE49-F238E27FC236}">
                <a16:creationId xmlns:a16="http://schemas.microsoft.com/office/drawing/2014/main" id="{0DF2BC5E-BAF0-4631-9D36-96FDCE309DF9}"/>
              </a:ext>
            </a:extLst>
          </p:cNvPr>
          <p:cNvSpPr/>
          <p:nvPr/>
        </p:nvSpPr>
        <p:spPr>
          <a:xfrm>
            <a:off x="637309" y="4227512"/>
            <a:ext cx="3990108" cy="47536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Left Brace 17">
            <a:extLst>
              <a:ext uri="{FF2B5EF4-FFF2-40B4-BE49-F238E27FC236}">
                <a16:creationId xmlns:a16="http://schemas.microsoft.com/office/drawing/2014/main" id="{D7E9C243-E66B-4594-8767-0743632855B0}"/>
              </a:ext>
            </a:extLst>
          </p:cNvPr>
          <p:cNvSpPr/>
          <p:nvPr/>
        </p:nvSpPr>
        <p:spPr>
          <a:xfrm>
            <a:off x="637308" y="3111955"/>
            <a:ext cx="277090" cy="317045"/>
          </a:xfrm>
          <a:prstGeom prst="lef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ED55030C-6060-4E4C-B2C4-AFC77D601B77}"/>
              </a:ext>
            </a:extLst>
          </p:cNvPr>
          <p:cNvCxnSpPr>
            <a:stCxn id="18" idx="1"/>
            <a:endCxn id="17" idx="1"/>
          </p:cNvCxnSpPr>
          <p:nvPr/>
        </p:nvCxnSpPr>
        <p:spPr>
          <a:xfrm rot="10800000" flipH="1" flipV="1">
            <a:off x="637307" y="3270477"/>
            <a:ext cx="1" cy="1194717"/>
          </a:xfrm>
          <a:prstGeom prst="curvedConnector3">
            <a:avLst>
              <a:gd name="adj1" fmla="val -22860000000"/>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D74EE43A-8F60-48C2-9992-1F8992E00E3D}"/>
              </a:ext>
            </a:extLst>
          </p:cNvPr>
          <p:cNvCxnSpPr>
            <a:cxnSpLocks/>
            <a:stCxn id="17" idx="3"/>
            <a:endCxn id="16" idx="0"/>
          </p:cNvCxnSpPr>
          <p:nvPr/>
        </p:nvCxnSpPr>
        <p:spPr>
          <a:xfrm>
            <a:off x="4627417" y="4465195"/>
            <a:ext cx="498765" cy="436541"/>
          </a:xfrm>
          <a:prstGeom prst="curvedConnector2">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5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Sistemas 8D completos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Una vez que el proveedor haya actualizado el estado de los pasos D a ‘Completo hasta D8’, Allegion será responsable de revisar la información dentro del 8D y marcarla como completa o pedir al proveedor más información.  </a:t>
            </a:r>
          </a:p>
        </p:txBody>
      </p:sp>
    </p:spTree>
    <p:extLst>
      <p:ext uri="{BB962C8B-B14F-4D97-AF65-F5344CB8AC3E}">
        <p14:creationId xmlns:p14="http://schemas.microsoft.com/office/powerpoint/2010/main" val="126155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Sistemas 8D completos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t>NOTA: envíe por correo electrónico la funcionalidad al equipo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3380B94B-C558-4FB3-AEA0-1D693EBBD78F}"/>
              </a:ext>
            </a:extLst>
          </p:cNvPr>
          <p:cNvPicPr>
            <a:picLocks noChangeAspect="1"/>
          </p:cNvPicPr>
          <p:nvPr/>
        </p:nvPicPr>
        <p:blipFill>
          <a:blip r:embed="rId2"/>
          <a:stretch>
            <a:fillRect/>
          </a:stretch>
        </p:blipFill>
        <p:spPr>
          <a:xfrm>
            <a:off x="230908" y="1444234"/>
            <a:ext cx="6999143" cy="4446601"/>
          </a:xfrm>
          <a:prstGeom prst="rect">
            <a:avLst/>
          </a:prstGeom>
        </p:spPr>
      </p:pic>
      <p:sp>
        <p:nvSpPr>
          <p:cNvPr id="11" name="Text Box 2">
            <a:extLst>
              <a:ext uri="{FF2B5EF4-FFF2-40B4-BE49-F238E27FC236}">
                <a16:creationId xmlns:a16="http://schemas.microsoft.com/office/drawing/2014/main" id="{BBDA66E6-26FF-48FF-8A4D-8364981CA00D}"/>
              </a:ext>
            </a:extLst>
          </p:cNvPr>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‘Enviar correo electrónico al equipo’ y el sistema PRISM enviará automáticamente un correo electrónico a todo el equipo con base en el 8D.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El correo electrónico también puede almacenarse dentro de PRISM y mostrarse en el registro del 8 para fines administrativos.  </a:t>
            </a:r>
          </a:p>
        </p:txBody>
      </p:sp>
      <p:sp>
        <p:nvSpPr>
          <p:cNvPr id="12" name="Rectangle 11">
            <a:extLst>
              <a:ext uri="{FF2B5EF4-FFF2-40B4-BE49-F238E27FC236}">
                <a16:creationId xmlns:a16="http://schemas.microsoft.com/office/drawing/2014/main" id="{E1B51776-82D6-4C38-9C84-77032EAD9812}"/>
              </a:ext>
            </a:extLst>
          </p:cNvPr>
          <p:cNvSpPr/>
          <p:nvPr/>
        </p:nvSpPr>
        <p:spPr>
          <a:xfrm>
            <a:off x="221671" y="5216338"/>
            <a:ext cx="1588657" cy="29777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08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502330"/>
          </a:xfrm>
        </p:spPr>
        <p:txBody>
          <a:bodyPr/>
          <a:lstStyle/>
          <a:p>
            <a:r>
              <a:rPr lang="en-US"/>
              <a:t>Recursos: guías de usuario en el portal de proveedores</a:t>
            </a:r>
            <a:endParaRPr lang="en-US">
              <a:solidFill>
                <a:srgbClr val="002060"/>
              </a:solidFill>
            </a:endParaRPr>
          </a:p>
        </p:txBody>
      </p:sp>
      <p:sp>
        <p:nvSpPr>
          <p:cNvPr id="7" name="Title 1">
            <a:extLst>
              <a:ext uri="{FF2B5EF4-FFF2-40B4-BE49-F238E27FC236}">
                <a16:creationId xmlns:a16="http://schemas.microsoft.com/office/drawing/2014/main" id="{8C7606A9-D02F-4F01-A5A7-D6257AF691E8}"/>
              </a:ext>
            </a:extLst>
          </p:cNvPr>
          <p:cNvSpPr txBox="1">
            <a:spLocks/>
          </p:cNvSpPr>
          <p:nvPr/>
        </p:nvSpPr>
        <p:spPr bwMode="gray">
          <a:xfrm>
            <a:off x="384560" y="1880075"/>
            <a:ext cx="2190571" cy="2922661"/>
          </a:xfrm>
          <a:prstGeom prst="rect">
            <a:avLst/>
          </a:prstGeom>
        </p:spPr>
        <p:txBody>
          <a:bodyPr vert="horz" lIns="0" tIns="45720" rIns="91440" bIns="45720" rtlCol="0" anchor="t">
            <a:noAutofit/>
          </a:bodyPr>
          <a:lstStyle>
            <a:lvl1pPr algn="l" defTabSz="457200" rtl="0" eaLnBrk="1" latinLnBrk="0" hangingPunct="1">
              <a:spcBef>
                <a:spcPct val="0"/>
              </a:spcBef>
              <a:buNone/>
              <a:defRPr sz="2800" b="0" kern="1200">
                <a:solidFill>
                  <a:schemeClr val="bg2"/>
                </a:solidFill>
                <a:latin typeface="+mj-lt"/>
                <a:ea typeface="+mj-ea"/>
                <a:cs typeface="+mj-cs"/>
              </a:defRPr>
            </a:lvl1pPr>
          </a:lstStyle>
          <a:p>
            <a:pPr algn="ctr"/>
            <a:r>
              <a:rPr lang="en-US" sz="1800">
                <a:hlinkClick r:id="rId3"/>
              </a:rPr>
              <a:t>Vínculo al portal de proveedores de Allegion</a:t>
            </a:r>
            <a:endParaRPr lang="en-US" sz="1800"/>
          </a:p>
          <a:p>
            <a:pPr algn="ctr"/>
            <a:endParaRPr lang="en-US" sz="1100"/>
          </a:p>
          <a:p>
            <a:pPr algn="ctr"/>
            <a:endParaRPr lang="en-US" sz="1000"/>
          </a:p>
          <a:p>
            <a:pPr algn="ctr"/>
            <a:r>
              <a:rPr lang="en-US" sz="1000"/>
              <a:t>https://www.allegion.com/corp/en/footer/policies/supplier-portal.html</a:t>
            </a:r>
          </a:p>
        </p:txBody>
      </p:sp>
      <p:grpSp>
        <p:nvGrpSpPr>
          <p:cNvPr id="6" name="Group 5">
            <a:extLst>
              <a:ext uri="{FF2B5EF4-FFF2-40B4-BE49-F238E27FC236}">
                <a16:creationId xmlns:a16="http://schemas.microsoft.com/office/drawing/2014/main" id="{2DD46B7F-A2B5-4F02-9AC7-D47FD0155685}"/>
              </a:ext>
            </a:extLst>
          </p:cNvPr>
          <p:cNvGrpSpPr/>
          <p:nvPr/>
        </p:nvGrpSpPr>
        <p:grpSpPr>
          <a:xfrm>
            <a:off x="3357651" y="872275"/>
            <a:ext cx="4111373" cy="5824174"/>
            <a:chOff x="2357793" y="811068"/>
            <a:chExt cx="3590925" cy="5543550"/>
          </a:xfrm>
        </p:grpSpPr>
        <p:pic>
          <p:nvPicPr>
            <p:cNvPr id="4" name="Picture 3">
              <a:extLst>
                <a:ext uri="{FF2B5EF4-FFF2-40B4-BE49-F238E27FC236}">
                  <a16:creationId xmlns:a16="http://schemas.microsoft.com/office/drawing/2014/main" id="{941FA400-4693-4127-A813-7CCC21C8E1C8}"/>
                </a:ext>
              </a:extLst>
            </p:cNvPr>
            <p:cNvPicPr>
              <a:picLocks noChangeAspect="1"/>
            </p:cNvPicPr>
            <p:nvPr/>
          </p:nvPicPr>
          <p:blipFill>
            <a:blip r:embed="rId4"/>
            <a:stretch>
              <a:fillRect/>
            </a:stretch>
          </p:blipFill>
          <p:spPr>
            <a:xfrm>
              <a:off x="2357793" y="811068"/>
              <a:ext cx="3590925" cy="5543550"/>
            </a:xfrm>
            <a:prstGeom prst="rect">
              <a:avLst/>
            </a:prstGeom>
          </p:spPr>
        </p:pic>
        <p:sp>
          <p:nvSpPr>
            <p:cNvPr id="5" name="Rectangle 4">
              <a:extLst>
                <a:ext uri="{FF2B5EF4-FFF2-40B4-BE49-F238E27FC236}">
                  <a16:creationId xmlns:a16="http://schemas.microsoft.com/office/drawing/2014/main" id="{F665FC6B-D3FE-4649-964F-8AD72DE265DC}"/>
                </a:ext>
              </a:extLst>
            </p:cNvPr>
            <p:cNvSpPr/>
            <p:nvPr/>
          </p:nvSpPr>
          <p:spPr>
            <a:xfrm>
              <a:off x="5033473" y="4862558"/>
              <a:ext cx="915245" cy="1394096"/>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700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a:t>Administradores actuales de PRISM de Allegion</a:t>
            </a:r>
            <a:br>
              <a:rPr lang="en-US" sz="2000" dirty="0"/>
            </a:br>
            <a:br>
              <a:rPr lang="en-US" sz="2000" dirty="0"/>
            </a:br>
            <a:r>
              <a:rPr lang="en-US" sz="2000"/>
              <a:t>Mike Bellis</a:t>
            </a:r>
            <a:br>
              <a:rPr lang="en-US" sz="2000" dirty="0"/>
            </a:br>
            <a:r>
              <a:rPr lang="en-US" sz="2000"/>
              <a:t>(317) 703-5412</a:t>
            </a:r>
            <a:br>
              <a:rPr lang="en-US" sz="2000" dirty="0"/>
            </a:br>
            <a:r>
              <a:rPr lang="en-US" sz="2000">
                <a:hlinkClick r:id="rId3"/>
              </a:rPr>
              <a:t>michael.bellis@allegion.com</a:t>
            </a:r>
            <a:br>
              <a:rPr lang="en-US" sz="2000" dirty="0"/>
            </a:br>
            <a:br>
              <a:rPr lang="en-US" sz="2000" dirty="0"/>
            </a:br>
            <a:r>
              <a:rPr lang="en-US" sz="2000"/>
              <a:t>Molly Krich </a:t>
            </a:r>
            <a:br>
              <a:rPr lang="en-US" sz="2000" dirty="0"/>
            </a:br>
            <a:r>
              <a:rPr lang="en-US" sz="2000"/>
              <a:t>(805) 915-9959 </a:t>
            </a:r>
            <a:br>
              <a:rPr lang="en-US" sz="2000" dirty="0"/>
            </a:br>
            <a:r>
              <a:rPr lang="en-US" sz="2000">
                <a:hlinkClick r:id="rId4"/>
              </a:rPr>
              <a:t>molly.krich@allegion.com</a:t>
            </a:r>
            <a:br>
              <a:rPr lang="en-US" sz="2000" dirty="0"/>
            </a:br>
            <a:br>
              <a:rPr lang="en-US" sz="1600" dirty="0"/>
            </a:br>
            <a:endParaRPr lang="en-US" sz="2000"/>
          </a:p>
        </p:txBody>
      </p:sp>
    </p:spTree>
    <p:extLst>
      <p:ext uri="{BB962C8B-B14F-4D97-AF65-F5344CB8AC3E}">
        <p14:creationId xmlns:p14="http://schemas.microsoft.com/office/powerpoint/2010/main" val="375053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a:t>Rev 2 – 17/9/2019</a:t>
            </a:r>
            <a:br>
              <a:rPr lang="en-US" sz="2000" dirty="0"/>
            </a:br>
            <a:r>
              <a:rPr lang="en-US" sz="2000"/>
              <a:t>se convirtió de .pdf con capturas de pantalla actualizadas </a:t>
            </a:r>
            <a:br>
              <a:rPr lang="en-US" sz="2000" dirty="0"/>
            </a:br>
            <a:br>
              <a:rPr lang="en-US" sz="2000" dirty="0"/>
            </a:br>
            <a:r>
              <a:rPr lang="en-US" sz="2000"/>
              <a:t>Rev 3 – 14/1/2020</a:t>
            </a:r>
            <a:br>
              <a:rPr lang="en-US" sz="2000" dirty="0"/>
            </a:br>
            <a:r>
              <a:rPr lang="en-US" sz="2000"/>
              <a:t>se actualizó la información de contacto de ALLE</a:t>
            </a:r>
            <a:br>
              <a:rPr lang="en-US" sz="2000" dirty="0"/>
            </a:br>
            <a:r>
              <a:rPr lang="en-US" sz="2000"/>
              <a:t>se actualizó la información del portal de proveedores </a:t>
            </a:r>
          </a:p>
        </p:txBody>
      </p:sp>
    </p:spTree>
    <p:extLst>
      <p:ext uri="{BB962C8B-B14F-4D97-AF65-F5344CB8AC3E}">
        <p14:creationId xmlns:p14="http://schemas.microsoft.com/office/powerpoint/2010/main" val="117979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¿Qué es PRISM?</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t>PRISM es un software basado en web que Allegion usa para documentar hallazgos/problemas/derrames dentro de nuestra base de datos y rastrear los esfuerzos de solución de problemas asociados mediante el uso de la metodología estándar de solución de problemas 8D.    </a:t>
            </a:r>
          </a:p>
          <a:p>
            <a:pPr marL="458788" lvl="1" indent="-285750">
              <a:buFont typeface="Wingdings" panose="05000000000000000000" pitchFamily="2" charset="2"/>
              <a:buChar char="§"/>
            </a:pPr>
            <a:endParaRPr lang="en-US"/>
          </a:p>
        </p:txBody>
      </p:sp>
      <p:pic>
        <p:nvPicPr>
          <p:cNvPr id="5" name="Picture 4">
            <a:extLst>
              <a:ext uri="{FF2B5EF4-FFF2-40B4-BE49-F238E27FC236}">
                <a16:creationId xmlns:a16="http://schemas.microsoft.com/office/drawing/2014/main" id="{2DC11567-6B35-491F-8243-ABA74201C902}"/>
              </a:ext>
            </a:extLst>
          </p:cNvPr>
          <p:cNvPicPr>
            <a:picLocks noChangeAspect="1"/>
          </p:cNvPicPr>
          <p:nvPr/>
        </p:nvPicPr>
        <p:blipFill>
          <a:blip r:embed="rId3"/>
          <a:stretch>
            <a:fillRect/>
          </a:stretch>
        </p:blipFill>
        <p:spPr>
          <a:xfrm>
            <a:off x="675698" y="2090454"/>
            <a:ext cx="7219950" cy="2962275"/>
          </a:xfrm>
          <a:prstGeom prst="rect">
            <a:avLst/>
          </a:prstGeom>
        </p:spPr>
      </p:pic>
    </p:spTree>
    <p:extLst>
      <p:ext uri="{BB962C8B-B14F-4D97-AF65-F5344CB8AC3E}">
        <p14:creationId xmlns:p14="http://schemas.microsoft.com/office/powerpoint/2010/main" val="305505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¿Cómo accedo a PRISM?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Los proveedores solo pueden recibir cuentas de PRISM y obtener acceso si:</a:t>
            </a:r>
          </a:p>
          <a:p>
            <a:pPr marL="631825" lvl="2" indent="-285750">
              <a:buFont typeface="Wingdings" panose="05000000000000000000" pitchFamily="2" charset="2"/>
              <a:buChar char="§"/>
            </a:pPr>
            <a:r>
              <a:rPr lang="en-US"/>
              <a:t>Se les asigna un equipo 8D</a:t>
            </a:r>
          </a:p>
          <a:p>
            <a:pPr marL="631825" lvl="2" indent="-285750">
              <a:buFont typeface="Wingdings" panose="05000000000000000000" pitchFamily="2" charset="2"/>
              <a:buChar char="§"/>
            </a:pPr>
            <a:r>
              <a:rPr lang="en-US"/>
              <a:t>Se les asigna un equipo 8D con una dirección de correo electrónico </a:t>
            </a:r>
            <a:r>
              <a:rPr lang="en-US" sz="1800" b="1" u="sng"/>
              <a:t>personalizada </a:t>
            </a:r>
            <a:r>
              <a:rPr lang="en-US" sz="1800"/>
              <a:t>de la empresa</a:t>
            </a:r>
            <a:r>
              <a:rPr lang="en-US"/>
              <a:t> </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Correo electrónico de ejemplo que recibirá cuando lo agreguen a un equipo  </a:t>
            </a:r>
          </a:p>
          <a:p>
            <a:pPr marL="458788" lvl="1" indent="-285750">
              <a:buFont typeface="Wingdings" panose="05000000000000000000" pitchFamily="2" charset="2"/>
              <a:buChar char="§"/>
            </a:pPr>
            <a:endParaRPr lang="en-US"/>
          </a:p>
          <a:p>
            <a:pPr marL="631825" lvl="2" indent="-285750">
              <a:buFont typeface="Wingdings" panose="05000000000000000000" pitchFamily="2" charset="2"/>
              <a:buChar char="§"/>
            </a:pPr>
            <a:endParaRPr lang="en-US"/>
          </a:p>
          <a:p>
            <a:pPr marL="458788" lvl="1" indent="-285750">
              <a:buFont typeface="Wingdings" panose="05000000000000000000" pitchFamily="2" charset="2"/>
              <a:buChar char="§"/>
            </a:pPr>
            <a:endParaRPr lang="en-US"/>
          </a:p>
        </p:txBody>
      </p:sp>
      <p:pic>
        <p:nvPicPr>
          <p:cNvPr id="5" name="Picture 4">
            <a:extLst>
              <a:ext uri="{FF2B5EF4-FFF2-40B4-BE49-F238E27FC236}">
                <a16:creationId xmlns:a16="http://schemas.microsoft.com/office/drawing/2014/main" id="{835DE434-24FB-427B-825C-82585B39BFDF}"/>
              </a:ext>
            </a:extLst>
          </p:cNvPr>
          <p:cNvPicPr>
            <a:picLocks noChangeAspect="1"/>
          </p:cNvPicPr>
          <p:nvPr/>
        </p:nvPicPr>
        <p:blipFill>
          <a:blip r:embed="rId3"/>
          <a:stretch>
            <a:fillRect/>
          </a:stretch>
        </p:blipFill>
        <p:spPr>
          <a:xfrm>
            <a:off x="1126836" y="2459485"/>
            <a:ext cx="5916877" cy="3841727"/>
          </a:xfrm>
          <a:prstGeom prst="rect">
            <a:avLst/>
          </a:prstGeom>
          <a:ln>
            <a:solidFill>
              <a:schemeClr val="tx1"/>
            </a:solidFill>
          </a:ln>
        </p:spPr>
      </p:pic>
      <p:sp>
        <p:nvSpPr>
          <p:cNvPr id="6" name="Rectangle 5">
            <a:extLst>
              <a:ext uri="{FF2B5EF4-FFF2-40B4-BE49-F238E27FC236}">
                <a16:creationId xmlns:a16="http://schemas.microsoft.com/office/drawing/2014/main" id="{C1E3C79E-DB0A-4689-8A89-7208AEBC3A70}"/>
              </a:ext>
            </a:extLst>
          </p:cNvPr>
          <p:cNvSpPr/>
          <p:nvPr/>
        </p:nvSpPr>
        <p:spPr>
          <a:xfrm>
            <a:off x="1126836" y="5809672"/>
            <a:ext cx="5430982" cy="243301"/>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22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2047B-5436-4326-B2F9-2748876E2933}"/>
              </a:ext>
            </a:extLst>
          </p:cNvPr>
          <p:cNvPicPr>
            <a:picLocks noChangeAspect="1"/>
          </p:cNvPicPr>
          <p:nvPr/>
        </p:nvPicPr>
        <p:blipFill>
          <a:blip r:embed="rId3"/>
          <a:stretch>
            <a:fillRect/>
          </a:stretch>
        </p:blipFill>
        <p:spPr>
          <a:xfrm>
            <a:off x="347829" y="1444235"/>
            <a:ext cx="8410999" cy="3494478"/>
          </a:xfrm>
          <a:prstGeom prst="rect">
            <a:avLst/>
          </a:prstGeom>
        </p:spPr>
      </p:pic>
      <p:sp>
        <p:nvSpPr>
          <p:cNvPr id="2" name="Title 1"/>
          <p:cNvSpPr>
            <a:spLocks noGrp="1"/>
          </p:cNvSpPr>
          <p:nvPr>
            <p:ph type="title"/>
          </p:nvPr>
        </p:nvSpPr>
        <p:spPr/>
        <p:txBody>
          <a:bodyPr/>
          <a:lstStyle/>
          <a:p>
            <a:pPr lvl="0"/>
            <a:r>
              <a:rPr lang="en-US"/>
              <a:t>¿Cómo accedo a PRISM?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t>Pantalla de registro:  </a:t>
            </a:r>
            <a:r>
              <a:rPr lang="en-US">
                <a:hlinkClick r:id="rId4"/>
              </a:rPr>
              <a:t>www.global8d.com/allegion</a:t>
            </a: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endParaRPr lang="en-US"/>
          </a:p>
          <a:p>
            <a:pPr marL="458788" lvl="1" indent="-285750">
              <a:buFont typeface="Wingdings" panose="05000000000000000000" pitchFamily="2" charset="2"/>
              <a:buChar char="§"/>
            </a:pPr>
            <a:endParaRPr lang="en-US"/>
          </a:p>
        </p:txBody>
      </p:sp>
      <p:sp>
        <p:nvSpPr>
          <p:cNvPr id="9" name="TextBox 8">
            <a:extLst>
              <a:ext uri="{FF2B5EF4-FFF2-40B4-BE49-F238E27FC236}">
                <a16:creationId xmlns:a16="http://schemas.microsoft.com/office/drawing/2014/main" id="{CF0146E0-C72C-4978-9C18-D1C121E3F9BB}"/>
              </a:ext>
            </a:extLst>
          </p:cNvPr>
          <p:cNvSpPr txBox="1"/>
          <p:nvPr/>
        </p:nvSpPr>
        <p:spPr>
          <a:xfrm>
            <a:off x="347829" y="5156255"/>
            <a:ext cx="8448342" cy="769441"/>
          </a:xfrm>
          <a:prstGeom prst="rect">
            <a:avLst/>
          </a:prstGeom>
          <a:solidFill>
            <a:schemeClr val="bg1"/>
          </a:solidFill>
          <a:ln w="38100">
            <a:solidFill>
              <a:schemeClr val="bg2"/>
            </a:solidFill>
          </a:ln>
        </p:spPr>
        <p:txBody>
          <a:bodyPr wrap="square" rtlCol="0">
            <a:spAutoFit/>
          </a:bodyPr>
          <a:lstStyle/>
          <a:p>
            <a:pPr algn="ctr"/>
            <a:r>
              <a:rPr lang="en-US" sz="1100">
                <a:latin typeface="Calibri" panose="020F0502020204030204" pitchFamily="34" charset="0"/>
                <a:cs typeface="Calibri" panose="020F0502020204030204" pitchFamily="34" charset="0"/>
              </a:rPr>
              <a:t>Si ingresa al sitio por primera vez usando la dirección web (en vez de un vínculo dentro de un correo electrónico), entonces debe solicitar acceso.</a:t>
            </a:r>
          </a:p>
          <a:p>
            <a:pPr algn="ctr"/>
            <a:endParaRPr lang="en-US" sz="1100">
              <a:latin typeface="Calibri" panose="020F0502020204030204" pitchFamily="34" charset="0"/>
              <a:cs typeface="Calibri" panose="020F0502020204030204" pitchFamily="34" charset="0"/>
            </a:endParaRPr>
          </a:p>
          <a:p>
            <a:pPr algn="ctr"/>
            <a:r>
              <a:rPr lang="en-US" sz="1100">
                <a:latin typeface="Calibri" panose="020F0502020204030204" pitchFamily="34" charset="0"/>
                <a:cs typeface="Calibri" panose="020F0502020204030204" pitchFamily="34" charset="0"/>
              </a:rPr>
              <a:t>Complete el proceso de registro </a:t>
            </a:r>
            <a:r>
              <a:rPr lang="en-US" sz="1100" u="sng">
                <a:latin typeface="Calibri" panose="020F0502020204030204" pitchFamily="34" charset="0"/>
                <a:cs typeface="Calibri" panose="020F0502020204030204" pitchFamily="34" charset="0"/>
              </a:rPr>
              <a:t>usando la misma dirección de correo electrónico en donde recibió su correo electrónico de notificación o que usted sepa que está asociada con un 8D y</a:t>
            </a:r>
            <a:r>
              <a:rPr lang="en-US" sz="1100">
                <a:latin typeface="Calibri" panose="020F0502020204030204" pitchFamily="34" charset="0"/>
                <a:cs typeface="Calibri" panose="020F0502020204030204" pitchFamily="34" charset="0"/>
              </a:rPr>
              <a:t>, si lo asignaron a un equipo (por medio de esa dirección de correo electrónico), obtendrá acceso al sistema PRISM de Allegion de inmediato. </a:t>
            </a:r>
          </a:p>
        </p:txBody>
      </p:sp>
      <p:cxnSp>
        <p:nvCxnSpPr>
          <p:cNvPr id="10" name="Straight Arrow Connector 9">
            <a:extLst>
              <a:ext uri="{FF2B5EF4-FFF2-40B4-BE49-F238E27FC236}">
                <a16:creationId xmlns:a16="http://schemas.microsoft.com/office/drawing/2014/main" id="{CE90BFD9-A9A7-4E69-9418-03D9AB62E676}"/>
              </a:ext>
            </a:extLst>
          </p:cNvPr>
          <p:cNvCxnSpPr>
            <a:cxnSpLocks/>
            <a:stCxn id="9" idx="0"/>
          </p:cNvCxnSpPr>
          <p:nvPr/>
        </p:nvCxnSpPr>
        <p:spPr>
          <a:xfrm flipV="1">
            <a:off x="4572000" y="3429001"/>
            <a:ext cx="0" cy="172725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7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¿Cómo accedo a PRISM?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541511" y="1120985"/>
            <a:ext cx="2678545" cy="1328571"/>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Todos los correos electrónicos de notificación del sistema PRISM se mostrarán como si los enviara un contacto de Allegion o </a:t>
            </a:r>
            <a:r>
              <a:rPr lang="en-US" sz="1400">
                <a:hlinkClick r:id="rId3"/>
              </a:rPr>
              <a:t>support@prismportal.net</a:t>
            </a:r>
            <a:endParaRPr lang="en-US" sz="1100"/>
          </a:p>
          <a:p>
            <a:pPr marL="458788" lvl="1" indent="-285750">
              <a:buFont typeface="Wingdings" panose="05000000000000000000" pitchFamily="2" charset="2"/>
              <a:buChar char="§"/>
            </a:pPr>
            <a:endParaRPr lang="en-US"/>
          </a:p>
        </p:txBody>
      </p:sp>
      <p:pic>
        <p:nvPicPr>
          <p:cNvPr id="5" name="Picture 4">
            <a:extLst>
              <a:ext uri="{FF2B5EF4-FFF2-40B4-BE49-F238E27FC236}">
                <a16:creationId xmlns:a16="http://schemas.microsoft.com/office/drawing/2014/main" id="{1924882D-BF9E-482E-8748-877655DE867A}"/>
              </a:ext>
            </a:extLst>
          </p:cNvPr>
          <p:cNvPicPr/>
          <p:nvPr/>
        </p:nvPicPr>
        <p:blipFill>
          <a:blip r:embed="rId4"/>
          <a:stretch>
            <a:fillRect/>
          </a:stretch>
        </p:blipFill>
        <p:spPr>
          <a:xfrm>
            <a:off x="3220056" y="766657"/>
            <a:ext cx="5619144" cy="2535934"/>
          </a:xfrm>
          <a:prstGeom prst="rect">
            <a:avLst/>
          </a:prstGeom>
          <a:ln>
            <a:solidFill>
              <a:schemeClr val="tx1"/>
            </a:solidFill>
          </a:ln>
        </p:spPr>
      </p:pic>
      <p:pic>
        <p:nvPicPr>
          <p:cNvPr id="6" name="Picture 5">
            <a:extLst>
              <a:ext uri="{FF2B5EF4-FFF2-40B4-BE49-F238E27FC236}">
                <a16:creationId xmlns:a16="http://schemas.microsoft.com/office/drawing/2014/main" id="{4C216AC0-EF64-493A-9D54-370AA17822DC}"/>
              </a:ext>
            </a:extLst>
          </p:cNvPr>
          <p:cNvPicPr/>
          <p:nvPr/>
        </p:nvPicPr>
        <p:blipFill>
          <a:blip r:embed="rId5"/>
          <a:stretch>
            <a:fillRect/>
          </a:stretch>
        </p:blipFill>
        <p:spPr>
          <a:xfrm>
            <a:off x="521851" y="4079991"/>
            <a:ext cx="8095673" cy="2263824"/>
          </a:xfrm>
          <a:prstGeom prst="rect">
            <a:avLst/>
          </a:prstGeom>
          <a:ln>
            <a:solidFill>
              <a:schemeClr val="tx1"/>
            </a:solidFill>
          </a:ln>
        </p:spPr>
      </p:pic>
      <p:sp>
        <p:nvSpPr>
          <p:cNvPr id="7" name="Content Placeholder 2">
            <a:extLst>
              <a:ext uri="{FF2B5EF4-FFF2-40B4-BE49-F238E27FC236}">
                <a16:creationId xmlns:a16="http://schemas.microsoft.com/office/drawing/2014/main" id="{75990B2D-A0F4-4FF6-8F17-719CDE755807}"/>
              </a:ext>
            </a:extLst>
          </p:cNvPr>
          <p:cNvSpPr txBox="1">
            <a:spLocks/>
          </p:cNvSpPr>
          <p:nvPr/>
        </p:nvSpPr>
        <p:spPr bwMode="gray">
          <a:xfrm>
            <a:off x="217805" y="3520383"/>
            <a:ext cx="8621395" cy="822882"/>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Cuando inicie sesión en PRISM, verá la siguiente pantalla</a:t>
            </a:r>
          </a:p>
          <a:p>
            <a:pPr marL="285750" indent="-285750">
              <a:buFont typeface="Wingdings" panose="05000000000000000000" pitchFamily="2" charset="2"/>
              <a:buChar char="§"/>
            </a:pPr>
            <a:r>
              <a:rPr lang="en-US" sz="1400"/>
              <a:t>Contiene solo los sistemas 8D en los que usted es miembro del equipo  </a:t>
            </a:r>
          </a:p>
          <a:p>
            <a:pPr marL="285750" indent="-285750">
              <a:buFont typeface="Wingdings" panose="05000000000000000000" pitchFamily="2" charset="2"/>
              <a:buChar char="§"/>
            </a:pPr>
            <a:endParaRPr lang="en-US" sz="1400"/>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endParaRPr lang="en-US"/>
          </a:p>
          <a:p>
            <a:pPr lvl="1" indent="0">
              <a:buNone/>
            </a:pPr>
            <a:endParaRPr lang="en-US"/>
          </a:p>
          <a:p>
            <a:pPr lvl="1" indent="0">
              <a:buNone/>
            </a:pPr>
            <a:endParaRPr lang="en-US"/>
          </a:p>
          <a:p>
            <a:pPr marL="458788" lvl="1" indent="-285750">
              <a:buFont typeface="Wingdings" panose="05000000000000000000" pitchFamily="2" charset="2"/>
              <a:buChar char="§"/>
            </a:pPr>
            <a:endParaRPr lang="en-US"/>
          </a:p>
        </p:txBody>
      </p:sp>
      <p:sp>
        <p:nvSpPr>
          <p:cNvPr id="9" name="Rectangle 8">
            <a:extLst>
              <a:ext uri="{FF2B5EF4-FFF2-40B4-BE49-F238E27FC236}">
                <a16:creationId xmlns:a16="http://schemas.microsoft.com/office/drawing/2014/main" id="{5413B013-0BF6-4D0F-8054-259E93A70CEF}"/>
              </a:ext>
            </a:extLst>
          </p:cNvPr>
          <p:cNvSpPr/>
          <p:nvPr/>
        </p:nvSpPr>
        <p:spPr>
          <a:xfrm>
            <a:off x="4922982" y="1627000"/>
            <a:ext cx="1939636" cy="330663"/>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F5E54F-7E08-4E01-B494-21FC48ABFDD2}"/>
              </a:ext>
            </a:extLst>
          </p:cNvPr>
          <p:cNvSpPr/>
          <p:nvPr/>
        </p:nvSpPr>
        <p:spPr>
          <a:xfrm>
            <a:off x="4922981" y="2349729"/>
            <a:ext cx="2272145" cy="402707"/>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95794B-C99A-48FF-AA3F-3314D6E64C25}"/>
              </a:ext>
            </a:extLst>
          </p:cNvPr>
          <p:cNvSpPr/>
          <p:nvPr/>
        </p:nvSpPr>
        <p:spPr>
          <a:xfrm>
            <a:off x="521851" y="4070755"/>
            <a:ext cx="8095673" cy="2263824"/>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25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D0-solo sistemas 8D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No se requiere una solución de problemas formal.</a:t>
            </a:r>
          </a:p>
          <a:p>
            <a:pPr marL="458788" lvl="1" indent="-285750">
              <a:buFont typeface="Wingdings" panose="05000000000000000000" pitchFamily="2" charset="2"/>
              <a:buChar char="§"/>
            </a:pPr>
            <a:r>
              <a:rPr lang="en-US"/>
              <a:t>Los distribuidores son responsables de contener el inventario sospechoso en sus instalaciones y en SOMI, para asegurar que NO se envíen defectos adicionales a Allegion.  </a:t>
            </a:r>
          </a:p>
        </p:txBody>
      </p:sp>
      <p:sp>
        <p:nvSpPr>
          <p:cNvPr id="8" name="Text Box 2">
            <a:extLst>
              <a:ext uri="{FF2B5EF4-FFF2-40B4-BE49-F238E27FC236}">
                <a16:creationId xmlns:a16="http://schemas.microsoft.com/office/drawing/2014/main" id="{A38F62F3-E044-4369-9F45-968D211BC940}"/>
              </a:ext>
            </a:extLst>
          </p:cNvPr>
          <p:cNvSpPr txBox="1">
            <a:spLocks noChangeArrowheads="1"/>
          </p:cNvSpPr>
          <p:nvPr/>
        </p:nvSpPr>
        <p:spPr bwMode="auto">
          <a:xfrm>
            <a:off x="7742152" y="2236933"/>
            <a:ext cx="1325418" cy="28909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Contención de documentos en ‘Adjuntos’ y/o </a:t>
            </a:r>
            <a:r>
              <a:rPr lang="en-US" sz="1100">
                <a:latin typeface="Calibri" panose="020F0502020204030204" pitchFamily="34" charset="0"/>
                <a:ea typeface="Calibri" panose="020F0502020204030204" pitchFamily="34" charset="0"/>
                <a:cs typeface="Times New Roman" panose="02020603050405020304" pitchFamily="18" charset="0"/>
              </a:rPr>
              <a:t> en la </a:t>
            </a:r>
            <a:r>
              <a:rPr lang="en-US" sz="1100">
                <a:effectLst/>
                <a:latin typeface="Calibri" panose="020F0502020204030204" pitchFamily="34" charset="0"/>
                <a:ea typeface="Calibri" panose="020F0502020204030204" pitchFamily="34" charset="0"/>
                <a:cs typeface="Times New Roman" panose="02020603050405020304" pitchFamily="18" charset="0"/>
              </a:rPr>
              <a:t>‘Descripción de la acción’.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‘Editar’ para abrir el formato editable y luego asegúrese de hacer clic en ‘Guardar y regresar’ una vez que haya completado sus cambios (vea las capturas de pantalla en la siguiente diapositiva).  </a:t>
            </a:r>
          </a:p>
        </p:txBody>
      </p:sp>
      <p:grpSp>
        <p:nvGrpSpPr>
          <p:cNvPr id="3" name="Group 2">
            <a:extLst>
              <a:ext uri="{FF2B5EF4-FFF2-40B4-BE49-F238E27FC236}">
                <a16:creationId xmlns:a16="http://schemas.microsoft.com/office/drawing/2014/main" id="{99DF82D1-CA9C-4487-AF3C-F8A4783FBBCF}"/>
              </a:ext>
            </a:extLst>
          </p:cNvPr>
          <p:cNvGrpSpPr/>
          <p:nvPr/>
        </p:nvGrpSpPr>
        <p:grpSpPr>
          <a:xfrm>
            <a:off x="376382" y="1685664"/>
            <a:ext cx="6984999" cy="4825969"/>
            <a:chOff x="376382" y="1621012"/>
            <a:chExt cx="6984999" cy="4825969"/>
          </a:xfrm>
        </p:grpSpPr>
        <p:pic>
          <p:nvPicPr>
            <p:cNvPr id="5" name="Picture 4">
              <a:extLst>
                <a:ext uri="{FF2B5EF4-FFF2-40B4-BE49-F238E27FC236}">
                  <a16:creationId xmlns:a16="http://schemas.microsoft.com/office/drawing/2014/main" id="{33A4CDA9-5009-4577-9C4E-8EE33782133C}"/>
                </a:ext>
              </a:extLst>
            </p:cNvPr>
            <p:cNvPicPr/>
            <p:nvPr/>
          </p:nvPicPr>
          <p:blipFill>
            <a:blip r:embed="rId3"/>
            <a:stretch>
              <a:fillRect/>
            </a:stretch>
          </p:blipFill>
          <p:spPr>
            <a:xfrm>
              <a:off x="376382" y="1621012"/>
              <a:ext cx="6984999" cy="4825969"/>
            </a:xfrm>
            <a:prstGeom prst="rect">
              <a:avLst/>
            </a:prstGeom>
          </p:spPr>
        </p:pic>
        <p:sp>
          <p:nvSpPr>
            <p:cNvPr id="7" name="Rectangle 6">
              <a:extLst>
                <a:ext uri="{FF2B5EF4-FFF2-40B4-BE49-F238E27FC236}">
                  <a16:creationId xmlns:a16="http://schemas.microsoft.com/office/drawing/2014/main" id="{8309A8D6-7131-4F10-BE56-14D6AFAD29BE}"/>
                </a:ext>
              </a:extLst>
            </p:cNvPr>
            <p:cNvSpPr/>
            <p:nvPr/>
          </p:nvSpPr>
          <p:spPr>
            <a:xfrm>
              <a:off x="425415" y="3549684"/>
              <a:ext cx="710651" cy="13617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BB97224B-4347-4B98-9CE9-7B1D0B6E42A1}"/>
                </a:ext>
              </a:extLst>
            </p:cNvPr>
            <p:cNvSpPr/>
            <p:nvPr/>
          </p:nvSpPr>
          <p:spPr>
            <a:xfrm>
              <a:off x="6908799" y="4955151"/>
              <a:ext cx="286327" cy="171031"/>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Rectangle 9">
            <a:extLst>
              <a:ext uri="{FF2B5EF4-FFF2-40B4-BE49-F238E27FC236}">
                <a16:creationId xmlns:a16="http://schemas.microsoft.com/office/drawing/2014/main" id="{73C11BB5-6AC8-47CE-BBDF-A169B12C51D9}"/>
              </a:ext>
            </a:extLst>
          </p:cNvPr>
          <p:cNvSpPr/>
          <p:nvPr/>
        </p:nvSpPr>
        <p:spPr>
          <a:xfrm>
            <a:off x="2037160" y="2695318"/>
            <a:ext cx="5157966" cy="36191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B64D7F18-CC46-4ED2-B877-69CDCC00A133}"/>
              </a:ext>
            </a:extLst>
          </p:cNvPr>
          <p:cNvCxnSpPr>
            <a:cxnSpLocks/>
            <a:stCxn id="8" idx="1"/>
            <a:endCxn id="9" idx="3"/>
          </p:cNvCxnSpPr>
          <p:nvPr/>
        </p:nvCxnSpPr>
        <p:spPr>
          <a:xfrm flipH="1">
            <a:off x="7195126" y="3682424"/>
            <a:ext cx="547026" cy="1422895"/>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1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D0-solo sistemas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2526145" cy="571500"/>
          </a:xfrm>
        </p:spPr>
        <p:txBody>
          <a:bodyPr/>
          <a:lstStyle/>
          <a:p>
            <a:r>
              <a:rPr lang="en-US"/>
              <a:t>Agregar Descripción de la acción</a:t>
            </a:r>
          </a:p>
        </p:txBody>
      </p:sp>
      <p:pic>
        <p:nvPicPr>
          <p:cNvPr id="6" name="Picture 5">
            <a:extLst>
              <a:ext uri="{FF2B5EF4-FFF2-40B4-BE49-F238E27FC236}">
                <a16:creationId xmlns:a16="http://schemas.microsoft.com/office/drawing/2014/main" id="{9BE7DFF1-E660-4436-9BB1-178E595B8941}"/>
              </a:ext>
            </a:extLst>
          </p:cNvPr>
          <p:cNvPicPr/>
          <p:nvPr/>
        </p:nvPicPr>
        <p:blipFill>
          <a:blip r:embed="rId2"/>
          <a:stretch>
            <a:fillRect/>
          </a:stretch>
        </p:blipFill>
        <p:spPr>
          <a:xfrm>
            <a:off x="457200" y="1198707"/>
            <a:ext cx="5429885" cy="4151513"/>
          </a:xfrm>
          <a:prstGeom prst="rect">
            <a:avLst/>
          </a:prstGeom>
        </p:spPr>
      </p:pic>
      <p:sp>
        <p:nvSpPr>
          <p:cNvPr id="7" name="Text Box 2">
            <a:extLst>
              <a:ext uri="{FF2B5EF4-FFF2-40B4-BE49-F238E27FC236}">
                <a16:creationId xmlns:a16="http://schemas.microsoft.com/office/drawing/2014/main" id="{F2A68830-226C-4877-88B0-A148CAF70350}"/>
              </a:ext>
            </a:extLst>
          </p:cNvPr>
          <p:cNvSpPr txBox="1">
            <a:spLocks noChangeArrowheads="1"/>
          </p:cNvSpPr>
          <p:nvPr/>
        </p:nvSpPr>
        <p:spPr bwMode="auto">
          <a:xfrm>
            <a:off x="6016943" y="2717228"/>
            <a:ext cx="2539999" cy="9496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Ingrese el texto en los cuadros apropiados.</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‘Guardar y regresar’ cuando termine. </a:t>
            </a:r>
          </a:p>
        </p:txBody>
      </p:sp>
      <p:cxnSp>
        <p:nvCxnSpPr>
          <p:cNvPr id="8" name="Straight Arrow Connector 7">
            <a:extLst>
              <a:ext uri="{FF2B5EF4-FFF2-40B4-BE49-F238E27FC236}">
                <a16:creationId xmlns:a16="http://schemas.microsoft.com/office/drawing/2014/main" id="{0DD3C864-9F6B-4153-B0CC-87AD82A66AB6}"/>
              </a:ext>
            </a:extLst>
          </p:cNvPr>
          <p:cNvCxnSpPr>
            <a:cxnSpLocks/>
            <a:stCxn id="7" idx="1"/>
          </p:cNvCxnSpPr>
          <p:nvPr/>
        </p:nvCxnSpPr>
        <p:spPr>
          <a:xfrm flipH="1">
            <a:off x="4572000" y="3192033"/>
            <a:ext cx="1444943"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D591D7D-5800-4909-AAB6-9A547FF08290}"/>
              </a:ext>
            </a:extLst>
          </p:cNvPr>
          <p:cNvSpPr/>
          <p:nvPr/>
        </p:nvSpPr>
        <p:spPr>
          <a:xfrm>
            <a:off x="563961" y="5144654"/>
            <a:ext cx="793784" cy="22403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a:extLst>
              <a:ext uri="{FF2B5EF4-FFF2-40B4-BE49-F238E27FC236}">
                <a16:creationId xmlns:a16="http://schemas.microsoft.com/office/drawing/2014/main" id="{0CDF2D2F-B176-44EC-A5F9-FD05AF3F4CEB}"/>
              </a:ext>
            </a:extLst>
          </p:cNvPr>
          <p:cNvSpPr txBox="1">
            <a:spLocks noChangeArrowheads="1"/>
          </p:cNvSpPr>
          <p:nvPr/>
        </p:nvSpPr>
        <p:spPr bwMode="auto">
          <a:xfrm>
            <a:off x="457200" y="5763592"/>
            <a:ext cx="7430655" cy="3023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Nota: este formato  (‘Editar’ – ‘Guardar y regresar’) será el mismo o uno similar en todas las actualizaciones de PRISM 8D.  </a:t>
            </a:r>
          </a:p>
        </p:txBody>
      </p:sp>
      <p:sp>
        <p:nvSpPr>
          <p:cNvPr id="9" name="Rectangle 8">
            <a:extLst>
              <a:ext uri="{FF2B5EF4-FFF2-40B4-BE49-F238E27FC236}">
                <a16:creationId xmlns:a16="http://schemas.microsoft.com/office/drawing/2014/main" id="{53E27AAD-D9CC-4A7E-B1AF-197A7FB00826}"/>
              </a:ext>
            </a:extLst>
          </p:cNvPr>
          <p:cNvSpPr/>
          <p:nvPr/>
        </p:nvSpPr>
        <p:spPr>
          <a:xfrm>
            <a:off x="3149600" y="218762"/>
            <a:ext cx="5890495" cy="892552"/>
          </a:xfrm>
          <a:prstGeom prst="rect">
            <a:avLst/>
          </a:prstGeom>
        </p:spPr>
        <p:txBody>
          <a:bodyPr wrap="square">
            <a:spAutoFit/>
          </a:bodyPr>
          <a:lstStyle/>
          <a:p>
            <a:r>
              <a:rPr lang="en-US" sz="2000">
                <a:solidFill>
                  <a:schemeClr val="bg2"/>
                </a:solidFill>
                <a:latin typeface="+mj-lt"/>
                <a:ea typeface="+mj-ea"/>
                <a:cs typeface="+mj-cs"/>
              </a:rPr>
              <a:t>Recordatorio:</a:t>
            </a:r>
          </a:p>
          <a:p>
            <a:r>
              <a:rPr lang="en-US" sz="1600"/>
              <a:t>Los distribuidores son responsables de contener el inventario en sus instalaciones y en SOMI, para asegurar que Allegion NO reciba defectos adicionales.  </a:t>
            </a:r>
          </a:p>
        </p:txBody>
      </p:sp>
    </p:spTree>
    <p:extLst>
      <p:ext uri="{BB962C8B-B14F-4D97-AF65-F5344CB8AC3E}">
        <p14:creationId xmlns:p14="http://schemas.microsoft.com/office/powerpoint/2010/main" val="414349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D0-solo sistemas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2526145" cy="351027"/>
          </a:xfrm>
        </p:spPr>
        <p:txBody>
          <a:bodyPr/>
          <a:lstStyle/>
          <a:p>
            <a:r>
              <a:rPr lang="en-US"/>
              <a:t>Agregar adjuntos</a:t>
            </a:r>
          </a:p>
        </p:txBody>
      </p:sp>
      <p:sp>
        <p:nvSpPr>
          <p:cNvPr id="7" name="Text Box 2">
            <a:extLst>
              <a:ext uri="{FF2B5EF4-FFF2-40B4-BE49-F238E27FC236}">
                <a16:creationId xmlns:a16="http://schemas.microsoft.com/office/drawing/2014/main" id="{01D16547-C209-4A6B-A31A-C5691E99761A}"/>
              </a:ext>
            </a:extLst>
          </p:cNvPr>
          <p:cNvSpPr txBox="1">
            <a:spLocks noChangeArrowheads="1"/>
          </p:cNvSpPr>
          <p:nvPr/>
        </p:nvSpPr>
        <p:spPr bwMode="auto">
          <a:xfrm>
            <a:off x="6213259" y="2183268"/>
            <a:ext cx="2184400" cy="1626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‘Editar’ para abrir la pantalla Adjuntos como se muestra a continuación.  </a:t>
            </a:r>
            <a:r>
              <a:rPr lang="en-US" sz="1100">
                <a:latin typeface="Calibri" panose="020F0502020204030204" pitchFamily="34" charset="0"/>
                <a:ea typeface="Calibri" panose="020F0502020204030204" pitchFamily="34" charset="0"/>
                <a:cs typeface="Times New Roman" panose="02020603050405020304" pitchFamily="18" charset="0"/>
              </a:rPr>
              <a:t>Se aceptan todos los tipos de formato.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Haga clic en ‘Guardar y regresar’ cuando se hayan cargado todos los adjuntos.   </a:t>
            </a:r>
          </a:p>
        </p:txBody>
      </p:sp>
      <p:grpSp>
        <p:nvGrpSpPr>
          <p:cNvPr id="11" name="Group 10">
            <a:extLst>
              <a:ext uri="{FF2B5EF4-FFF2-40B4-BE49-F238E27FC236}">
                <a16:creationId xmlns:a16="http://schemas.microsoft.com/office/drawing/2014/main" id="{E448D118-9F8D-41CC-8F12-44C4E3E6DA6B}"/>
              </a:ext>
            </a:extLst>
          </p:cNvPr>
          <p:cNvGrpSpPr/>
          <p:nvPr/>
        </p:nvGrpSpPr>
        <p:grpSpPr>
          <a:xfrm>
            <a:off x="166687" y="1278773"/>
            <a:ext cx="5585253" cy="3024769"/>
            <a:chOff x="166688" y="1278774"/>
            <a:chExt cx="4931785" cy="2406535"/>
          </a:xfrm>
        </p:grpSpPr>
        <p:pic>
          <p:nvPicPr>
            <p:cNvPr id="4" name="Picture 3">
              <a:extLst>
                <a:ext uri="{FF2B5EF4-FFF2-40B4-BE49-F238E27FC236}">
                  <a16:creationId xmlns:a16="http://schemas.microsoft.com/office/drawing/2014/main" id="{41D5B727-1FBA-44F5-AD17-07E569F8B028}"/>
                </a:ext>
              </a:extLst>
            </p:cNvPr>
            <p:cNvPicPr>
              <a:picLocks noChangeAspect="1"/>
            </p:cNvPicPr>
            <p:nvPr/>
          </p:nvPicPr>
          <p:blipFill rotWithShape="1">
            <a:blip r:embed="rId2"/>
            <a:srcRect b="28240"/>
            <a:stretch/>
          </p:blipFill>
          <p:spPr>
            <a:xfrm>
              <a:off x="166688" y="1278774"/>
              <a:ext cx="4931785" cy="2406535"/>
            </a:xfrm>
            <a:prstGeom prst="rect">
              <a:avLst/>
            </a:prstGeom>
            <a:ln>
              <a:solidFill>
                <a:schemeClr val="tx1"/>
              </a:solidFill>
            </a:ln>
          </p:spPr>
        </p:pic>
        <p:sp>
          <p:nvSpPr>
            <p:cNvPr id="8" name="Rectangle 7">
              <a:extLst>
                <a:ext uri="{FF2B5EF4-FFF2-40B4-BE49-F238E27FC236}">
                  <a16:creationId xmlns:a16="http://schemas.microsoft.com/office/drawing/2014/main" id="{4F1C701D-9BA1-4902-B7CB-45865F0C2646}"/>
                </a:ext>
              </a:extLst>
            </p:cNvPr>
            <p:cNvSpPr/>
            <p:nvPr/>
          </p:nvSpPr>
          <p:spPr>
            <a:xfrm>
              <a:off x="4849091" y="2520554"/>
              <a:ext cx="249382" cy="249698"/>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6BD2D4FD-F12E-400D-914F-27E330523B57}"/>
              </a:ext>
            </a:extLst>
          </p:cNvPr>
          <p:cNvGrpSpPr/>
          <p:nvPr/>
        </p:nvGrpSpPr>
        <p:grpSpPr>
          <a:xfrm>
            <a:off x="3445165" y="4303542"/>
            <a:ext cx="5536188" cy="2407885"/>
            <a:chOff x="3796145" y="4687401"/>
            <a:chExt cx="5185207" cy="2024026"/>
          </a:xfrm>
        </p:grpSpPr>
        <p:pic>
          <p:nvPicPr>
            <p:cNvPr id="3" name="Picture 2">
              <a:extLst>
                <a:ext uri="{FF2B5EF4-FFF2-40B4-BE49-F238E27FC236}">
                  <a16:creationId xmlns:a16="http://schemas.microsoft.com/office/drawing/2014/main" id="{E188EA50-70D9-41B8-9010-6A00C1224187}"/>
                </a:ext>
              </a:extLst>
            </p:cNvPr>
            <p:cNvPicPr>
              <a:picLocks noChangeAspect="1"/>
            </p:cNvPicPr>
            <p:nvPr/>
          </p:nvPicPr>
          <p:blipFill>
            <a:blip r:embed="rId3"/>
            <a:stretch>
              <a:fillRect/>
            </a:stretch>
          </p:blipFill>
          <p:spPr>
            <a:xfrm>
              <a:off x="3796145" y="4687401"/>
              <a:ext cx="5185207" cy="2024026"/>
            </a:xfrm>
            <a:prstGeom prst="rect">
              <a:avLst/>
            </a:prstGeom>
          </p:spPr>
        </p:pic>
        <p:sp>
          <p:nvSpPr>
            <p:cNvPr id="9" name="Rectangle 8">
              <a:extLst>
                <a:ext uri="{FF2B5EF4-FFF2-40B4-BE49-F238E27FC236}">
                  <a16:creationId xmlns:a16="http://schemas.microsoft.com/office/drawing/2014/main" id="{A24F4FDF-47AA-4B67-82CE-92EC818F7FD2}"/>
                </a:ext>
              </a:extLst>
            </p:cNvPr>
            <p:cNvSpPr/>
            <p:nvPr/>
          </p:nvSpPr>
          <p:spPr>
            <a:xfrm>
              <a:off x="4027056" y="6428508"/>
              <a:ext cx="692719" cy="2168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Rectangle 9">
            <a:extLst>
              <a:ext uri="{FF2B5EF4-FFF2-40B4-BE49-F238E27FC236}">
                <a16:creationId xmlns:a16="http://schemas.microsoft.com/office/drawing/2014/main" id="{A4536589-C858-445B-A467-306503360C02}"/>
              </a:ext>
            </a:extLst>
          </p:cNvPr>
          <p:cNvSpPr/>
          <p:nvPr/>
        </p:nvSpPr>
        <p:spPr>
          <a:xfrm>
            <a:off x="3149600" y="218762"/>
            <a:ext cx="5890495" cy="892552"/>
          </a:xfrm>
          <a:prstGeom prst="rect">
            <a:avLst/>
          </a:prstGeom>
        </p:spPr>
        <p:txBody>
          <a:bodyPr wrap="square">
            <a:spAutoFit/>
          </a:bodyPr>
          <a:lstStyle/>
          <a:p>
            <a:r>
              <a:rPr lang="en-US" sz="2000">
                <a:solidFill>
                  <a:schemeClr val="bg2"/>
                </a:solidFill>
                <a:latin typeface="+mj-lt"/>
                <a:ea typeface="+mj-ea"/>
                <a:cs typeface="+mj-cs"/>
              </a:rPr>
              <a:t>Recordatorio:</a:t>
            </a:r>
          </a:p>
          <a:p>
            <a:r>
              <a:rPr lang="en-US" sz="1600"/>
              <a:t>Los distribuidores son responsables de contener el inventario en sus instalaciones y en SOMI, para asegurar que Allegion NO reciba defectos adicionales.  </a:t>
            </a:r>
          </a:p>
        </p:txBody>
      </p:sp>
      <p:cxnSp>
        <p:nvCxnSpPr>
          <p:cNvPr id="13" name="Straight Arrow Connector 12">
            <a:extLst>
              <a:ext uri="{FF2B5EF4-FFF2-40B4-BE49-F238E27FC236}">
                <a16:creationId xmlns:a16="http://schemas.microsoft.com/office/drawing/2014/main" id="{870359E8-1E4B-4F04-B62B-4466A9EF9010}"/>
              </a:ext>
            </a:extLst>
          </p:cNvPr>
          <p:cNvCxnSpPr>
            <a:cxnSpLocks/>
            <a:stCxn id="7" idx="1"/>
            <a:endCxn id="8" idx="3"/>
          </p:cNvCxnSpPr>
          <p:nvPr/>
        </p:nvCxnSpPr>
        <p:spPr>
          <a:xfrm flipH="1">
            <a:off x="5751940" y="2996486"/>
            <a:ext cx="461319" cy="1"/>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504D8E5-43DE-45A9-B17A-D5E78F9A4D90}"/>
              </a:ext>
            </a:extLst>
          </p:cNvPr>
          <p:cNvSpPr/>
          <p:nvPr/>
        </p:nvSpPr>
        <p:spPr>
          <a:xfrm>
            <a:off x="166686" y="3351874"/>
            <a:ext cx="1329605" cy="204125"/>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40018010"/>
      </p:ext>
    </p:extLst>
  </p:cSld>
  <p:clrMapOvr>
    <a:masterClrMapping/>
  </p:clrMapOvr>
</p:sld>
</file>

<file path=ppt/theme/theme1.xml><?xml version="1.0" encoding="utf-8"?>
<a:theme xmlns:a="http://schemas.openxmlformats.org/drawingml/2006/main" name="ALLE_PPT_Template_expanded_vMay21">
  <a:themeElements>
    <a:clrScheme name="Allegion">
      <a:dk1>
        <a:srgbClr val="000000"/>
      </a:dk1>
      <a:lt1>
        <a:sysClr val="window" lastClr="FFFFFF"/>
      </a:lt1>
      <a:dk2>
        <a:srgbClr val="C05131"/>
      </a:dk2>
      <a:lt2>
        <a:srgbClr val="FF671F"/>
      </a:lt2>
      <a:accent1>
        <a:srgbClr val="007681"/>
      </a:accent1>
      <a:accent2>
        <a:srgbClr val="DC582A"/>
      </a:accent2>
      <a:accent3>
        <a:srgbClr val="509E2F"/>
      </a:accent3>
      <a:accent4>
        <a:srgbClr val="7E5475"/>
      </a:accent4>
      <a:accent5>
        <a:srgbClr val="0076A5"/>
      </a:accent5>
      <a:accent6>
        <a:srgbClr val="FFB500"/>
      </a:accent6>
      <a:hlink>
        <a:srgbClr val="0076A5"/>
      </a:hlink>
      <a:folHlink>
        <a:srgbClr val="7E54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67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root rId="86d2b72c-ad62-477e-93f4-0df880a02fe6">
  <converter client="fe80::5efe:10.160.96.215%4 (fe80::5efe:10.160.96.215%4)" created="Wed 10-Jun-2020 18:23:48-05:00" dstFile="Supplier_Instructions_for_allegion_PRISM_8Ds_Rev_3_1-2020.xml" id="637274282249778742" parser="8114b4f2-88fd-4938-827c-bbb6c6c6c6d2" server="mstool1.strakertranslations.com (fe80::5efe:10.160.96.215%4)" srcFile="Supplier_Instructions_for_allegion_PRISM_8Ds_Rev_3_1-2020.pptx" tags="true">MsoDocApp.Common, Version=1.0.7455.33413, Culture=neutral, PublicKeyToken=null RELEASE Sat 05/30/2020 18:33:46.99</converter>
  <options freeze="false" dummy="false" mark="false" clean="Both3" split="true"/>
</root>
</file>

<file path=customXml/item2.xml><?xml version="1.0" encoding="utf-8"?>
<p:properties xmlns:p="http://schemas.microsoft.com/office/2006/metadata/properties" xmlns:xsi="http://www.w3.org/2001/XMLSchema-instance" xmlns:pc="http://schemas.microsoft.com/office/infopath/2007/PartnerControls">
  <documentManagement>
    <SharedWithUsers xmlns="92818ce1-7f5e-47e1-9d61-8cbe702c66c3">
      <UserInfo>
        <DisplayName>Abell, Kenny</DisplayName>
        <AccountId>451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5CFDD790335684197C2222D5CD37284" ma:contentTypeVersion="13" ma:contentTypeDescription="Create a new document." ma:contentTypeScope="" ma:versionID="89f08002bed45cc7f647ce7adcdb4bfe">
  <xsd:schema xmlns:xsd="http://www.w3.org/2001/XMLSchema" xmlns:xs="http://www.w3.org/2001/XMLSchema" xmlns:p="http://schemas.microsoft.com/office/2006/metadata/properties" xmlns:ns3="dc46aafc-205e-4dee-a368-cf0dc6658954" xmlns:ns4="92818ce1-7f5e-47e1-9d61-8cbe702c66c3" targetNamespace="http://schemas.microsoft.com/office/2006/metadata/properties" ma:root="true" ma:fieldsID="a33e0f0624605acd7265991ea4c666de" ns3:_="" ns4:_="">
    <xsd:import namespace="dc46aafc-205e-4dee-a368-cf0dc6658954"/>
    <xsd:import namespace="92818ce1-7f5e-47e1-9d61-8cbe702c66c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6aafc-205e-4dee-a368-cf0dc6658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818ce1-7f5e-47e1-9d61-8cbe702c66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1634D-3171-4DF2-9276-F19B009FF13A}">
  <ds:schemaRefs/>
</ds:datastoreItem>
</file>

<file path=customXml/itemProps2.xml><?xml version="1.0" encoding="utf-8"?>
<ds:datastoreItem xmlns:ds="http://schemas.openxmlformats.org/officeDocument/2006/customXml" ds:itemID="{3B4A995D-5F42-40EF-ABDB-FC4A0546FD9B}">
  <ds:schemaRefs>
    <ds:schemaRef ds:uri="http://schemas.microsoft.com/office/2006/metadata/properties"/>
    <ds:schemaRef ds:uri="http://schemas.microsoft.com/office/infopath/2007/PartnerControls"/>
    <ds:schemaRef ds:uri="92818ce1-7f5e-47e1-9d61-8cbe702c66c3"/>
  </ds:schemaRefs>
</ds:datastoreItem>
</file>

<file path=customXml/itemProps3.xml><?xml version="1.0" encoding="utf-8"?>
<ds:datastoreItem xmlns:ds="http://schemas.openxmlformats.org/officeDocument/2006/customXml" ds:itemID="{C81FD384-8B35-4744-8BA9-DB2EEE03ED11}">
  <ds:schemaRefs>
    <ds:schemaRef ds:uri="http://schemas.microsoft.com/sharepoint/v3/contenttype/forms"/>
  </ds:schemaRefs>
</ds:datastoreItem>
</file>

<file path=customXml/itemProps4.xml><?xml version="1.0" encoding="utf-8"?>
<ds:datastoreItem xmlns:ds="http://schemas.openxmlformats.org/officeDocument/2006/customXml" ds:itemID="{6513D8A2-C3A8-4A7E-B37F-7AD4938B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6aafc-205e-4dee-a368-cf0dc6658954"/>
    <ds:schemaRef ds:uri="92818ce1-7f5e-47e1-9d61-8cbe702c6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2882</TotalTime>
  <Words>1465</Words>
  <Application>Microsoft Office PowerPoint</Application>
  <PresentationFormat>Presentación en pantalla (4:3)</PresentationFormat>
  <Paragraphs>147</Paragraphs>
  <Slides>25</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Lucida Grande</vt:lpstr>
      <vt:lpstr>Times New Roman</vt:lpstr>
      <vt:lpstr>Wingdings</vt:lpstr>
      <vt:lpstr>ALLE_PPT_Template_expanded_vMay21</vt:lpstr>
      <vt:lpstr>Instrucciones para el proveedor para sistemas Allegion PRISM 8D</vt:lpstr>
      <vt:lpstr>Instrucciones generales para que el proveedor trabaje con el sistema PRISM 8D de Allegion </vt:lpstr>
      <vt:lpstr>¿Qué es PRISM?</vt:lpstr>
      <vt:lpstr>¿Cómo accedo a PRISM? </vt:lpstr>
      <vt:lpstr>¿Cómo accedo a PRISM? </vt:lpstr>
      <vt:lpstr>¿Cómo accedo a PRISM? </vt:lpstr>
      <vt:lpstr>D0-solo sistemas 8D </vt:lpstr>
      <vt:lpstr>D0-solo sistemas 8D</vt:lpstr>
      <vt:lpstr>D0-solo sistemas 8D</vt:lpstr>
      <vt:lpstr>Sistemas 8D completos </vt:lpstr>
      <vt:lpstr>Sistemas 8D completos</vt:lpstr>
      <vt:lpstr>Sistemas 8D completos</vt:lpstr>
      <vt:lpstr>Sistemas 8D completos</vt:lpstr>
      <vt:lpstr>Sistemas 8D completos</vt:lpstr>
      <vt:lpstr>Sistemas 8D completos</vt:lpstr>
      <vt:lpstr>Sistemas 8D completos</vt:lpstr>
      <vt:lpstr>Sistemas 8D completos</vt:lpstr>
      <vt:lpstr>Sistemas 8D completos</vt:lpstr>
      <vt:lpstr>Sistemas 8D completos</vt:lpstr>
      <vt:lpstr>Sistemas 8D completos</vt:lpstr>
      <vt:lpstr>Sistemas 8D completos </vt:lpstr>
      <vt:lpstr>Sistemas 8D completos</vt:lpstr>
      <vt:lpstr>Recursos: guías de usuario en el portal de proveedores</vt:lpstr>
      <vt:lpstr>Administradores actuales de PRISM de Allegion  Mike Bellis (317) 703-5412 michael.bellis@allegion.com  Molly Krich  (805) 915-9959  molly.krich@allegion.com  </vt:lpstr>
      <vt:lpstr>Rev 2 – 17/9/2019 se convirtió de .pdf con capturas de pantalla actualizadas   Rev 3 – 14/1/2020 se actualizó la información de contacto de ALLE se actualizó la información del portal de proveedores </vt:lpstr>
    </vt:vector>
  </TitlesOfParts>
  <Company>Ingersoll 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dc:title>
  <dc:creator>Stewart, Doshia</dc:creator>
  <cp:lastModifiedBy>Alfonso</cp:lastModifiedBy>
  <cp:revision>79</cp:revision>
  <cp:lastPrinted>2014-05-21T12:24:11Z</cp:lastPrinted>
  <dcterms:created xsi:type="dcterms:W3CDTF">2014-05-23T12:33:43Z</dcterms:created>
  <dcterms:modified xsi:type="dcterms:W3CDTF">2020-06-12T07:57:42Z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0x010100C5CFDD790335684197C2222D5CD37284</vt:lpwstr>
  </property>
</Properties>
</file>